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387" r:id="rId3"/>
    <p:sldId id="388" r:id="rId4"/>
    <p:sldId id="357" r:id="rId5"/>
    <p:sldId id="358" r:id="rId6"/>
    <p:sldId id="334" r:id="rId7"/>
    <p:sldId id="335" r:id="rId8"/>
    <p:sldId id="336" r:id="rId9"/>
    <p:sldId id="337" r:id="rId10"/>
    <p:sldId id="356" r:id="rId11"/>
    <p:sldId id="273" r:id="rId12"/>
    <p:sldId id="338" r:id="rId13"/>
    <p:sldId id="383" r:id="rId14"/>
    <p:sldId id="268" r:id="rId15"/>
    <p:sldId id="339" r:id="rId16"/>
    <p:sldId id="317" r:id="rId17"/>
    <p:sldId id="340" r:id="rId18"/>
    <p:sldId id="341" r:id="rId19"/>
    <p:sldId id="352" r:id="rId20"/>
    <p:sldId id="355" r:id="rId21"/>
    <p:sldId id="384" r:id="rId22"/>
    <p:sldId id="345" r:id="rId23"/>
    <p:sldId id="346" r:id="rId24"/>
    <p:sldId id="353" r:id="rId25"/>
    <p:sldId id="347" r:id="rId26"/>
    <p:sldId id="331" r:id="rId27"/>
    <p:sldId id="348" r:id="rId28"/>
    <p:sldId id="385" r:id="rId29"/>
    <p:sldId id="354" r:id="rId30"/>
    <p:sldId id="349" r:id="rId31"/>
    <p:sldId id="380" r:id="rId32"/>
    <p:sldId id="379" r:id="rId33"/>
    <p:sldId id="381" r:id="rId34"/>
    <p:sldId id="382" r:id="rId35"/>
    <p:sldId id="350" r:id="rId36"/>
    <p:sldId id="378" r:id="rId37"/>
    <p:sldId id="351" r:id="rId38"/>
    <p:sldId id="359" r:id="rId39"/>
    <p:sldId id="389" r:id="rId40"/>
    <p:sldId id="362" r:id="rId41"/>
    <p:sldId id="363" r:id="rId42"/>
    <p:sldId id="364" r:id="rId43"/>
    <p:sldId id="365" r:id="rId44"/>
    <p:sldId id="366" r:id="rId45"/>
    <p:sldId id="368" r:id="rId46"/>
    <p:sldId id="367" r:id="rId47"/>
    <p:sldId id="369" r:id="rId48"/>
    <p:sldId id="370" r:id="rId49"/>
    <p:sldId id="371" r:id="rId50"/>
    <p:sldId id="372" r:id="rId51"/>
    <p:sldId id="374" r:id="rId52"/>
    <p:sldId id="375" r:id="rId53"/>
    <p:sldId id="376" r:id="rId54"/>
    <p:sldId id="377" r:id="rId55"/>
    <p:sldId id="386" r:id="rId56"/>
    <p:sldId id="361" r:id="rId57"/>
    <p:sldId id="264" r:id="rId5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t Koray AYDOS" initials="AKA" lastIdx="2" clrIdx="0">
    <p:extLst>
      <p:ext uri="{19B8F6BF-5375-455C-9EA6-DF929625EA0E}">
        <p15:presenceInfo xmlns:p15="http://schemas.microsoft.com/office/powerpoint/2012/main" xmlns="" userId="S-1-5-21-964597766-2805919869-4130102481-14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595959"/>
    <a:srgbClr val="D1493B"/>
    <a:srgbClr val="D76357"/>
    <a:srgbClr val="F5C24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5405" autoAdjust="0"/>
  </p:normalViewPr>
  <p:slideViewPr>
    <p:cSldViewPr>
      <p:cViewPr>
        <p:scale>
          <a:sx n="77" d="100"/>
          <a:sy n="77" d="100"/>
        </p:scale>
        <p:origin x="-1200" y="7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ACC592-6BFC-4DAA-B2E9-A0FABB385167}" type="doc">
      <dgm:prSet loTypeId="urn:microsoft.com/office/officeart/2005/8/layout/pyramid3" loCatId="pyramid" qsTypeId="urn:microsoft.com/office/officeart/2005/8/quickstyle/simple1" qsCatId="simple" csTypeId="urn:microsoft.com/office/officeart/2005/8/colors/accent1_2" csCatId="accent1" phldr="1"/>
      <dgm:spPr/>
    </dgm:pt>
    <dgm:pt modelId="{4D374322-978E-428C-9E86-12DC8040973E}">
      <dgm:prSet phldrT="[Metin]" custT="1"/>
      <dgm:spPr>
        <a:solidFill>
          <a:srgbClr val="D1493B"/>
        </a:solidFill>
      </dgm:spPr>
      <dgm:t>
        <a:bodyPr/>
        <a:lstStyle/>
        <a:p>
          <a:r>
            <a:rPr lang="tr-TR" sz="2500" dirty="0" smtClean="0">
              <a:solidFill>
                <a:schemeClr val="bg1"/>
              </a:solidFill>
            </a:rPr>
            <a:t>Üst Yönetimden Sorumlu Olanlara Bildirilen Konular</a:t>
          </a:r>
          <a:endParaRPr lang="tr-TR" sz="2500" dirty="0">
            <a:solidFill>
              <a:schemeClr val="bg1"/>
            </a:solidFill>
          </a:endParaRPr>
        </a:p>
      </dgm:t>
    </dgm:pt>
    <dgm:pt modelId="{70157485-878F-4276-A449-210285C9396D}" type="parTrans" cxnId="{55F31263-339A-4BF5-BBA6-23965F972894}">
      <dgm:prSet/>
      <dgm:spPr/>
      <dgm:t>
        <a:bodyPr/>
        <a:lstStyle/>
        <a:p>
          <a:endParaRPr lang="tr-TR"/>
        </a:p>
      </dgm:t>
    </dgm:pt>
    <dgm:pt modelId="{509301AF-AED3-4857-8A0E-A6E0390F44D8}" type="sibTrans" cxnId="{55F31263-339A-4BF5-BBA6-23965F972894}">
      <dgm:prSet/>
      <dgm:spPr/>
      <dgm:t>
        <a:bodyPr/>
        <a:lstStyle/>
        <a:p>
          <a:endParaRPr lang="tr-TR"/>
        </a:p>
      </dgm:t>
    </dgm:pt>
    <dgm:pt modelId="{8B6AD1D1-9EE8-4D50-A1E5-F84A7D4FD054}">
      <dgm:prSet phldrT="[Metin]" custT="1"/>
      <dgm:spPr>
        <a:solidFill>
          <a:srgbClr val="595959"/>
        </a:solidFill>
      </dgm:spPr>
      <dgm:t>
        <a:bodyPr/>
        <a:lstStyle/>
        <a:p>
          <a:r>
            <a:rPr lang="tr-TR" sz="2500" dirty="0" smtClean="0">
              <a:solidFill>
                <a:schemeClr val="bg1"/>
              </a:solidFill>
            </a:rPr>
            <a:t>Önemli ölçüde  Dikkatini Vermesini Gerektiren Konular</a:t>
          </a:r>
          <a:endParaRPr lang="tr-TR" sz="2500" dirty="0">
            <a:solidFill>
              <a:schemeClr val="bg1"/>
            </a:solidFill>
          </a:endParaRPr>
        </a:p>
      </dgm:t>
    </dgm:pt>
    <dgm:pt modelId="{C275EE48-B9E5-4DAC-869D-DD484E6B5476}" type="parTrans" cxnId="{029E54BE-92F1-40AC-864C-238AAAD098D2}">
      <dgm:prSet/>
      <dgm:spPr/>
      <dgm:t>
        <a:bodyPr/>
        <a:lstStyle/>
        <a:p>
          <a:endParaRPr lang="tr-TR"/>
        </a:p>
      </dgm:t>
    </dgm:pt>
    <dgm:pt modelId="{37AB197F-018B-4615-BC10-6FE779E8CBEA}" type="sibTrans" cxnId="{029E54BE-92F1-40AC-864C-238AAAD098D2}">
      <dgm:prSet/>
      <dgm:spPr/>
      <dgm:t>
        <a:bodyPr/>
        <a:lstStyle/>
        <a:p>
          <a:endParaRPr lang="tr-TR"/>
        </a:p>
      </dgm:t>
    </dgm:pt>
    <dgm:pt modelId="{0287F213-BE93-438A-B830-8583AA5BBF78}">
      <dgm:prSet phldrT="[Metin]" custT="1"/>
      <dgm:spPr>
        <a:solidFill>
          <a:schemeClr val="bg1">
            <a:lumMod val="65000"/>
          </a:schemeClr>
        </a:solidFill>
      </dgm:spPr>
      <dgm:t>
        <a:bodyPr/>
        <a:lstStyle/>
        <a:p>
          <a:pPr>
            <a:lnSpc>
              <a:spcPct val="100000"/>
            </a:lnSpc>
          </a:pPr>
          <a:endParaRPr lang="tr-TR" sz="1600" dirty="0"/>
        </a:p>
      </dgm:t>
    </dgm:pt>
    <dgm:pt modelId="{01D40333-BC61-417F-8B38-A88606480A11}" type="parTrans" cxnId="{F545BAAD-6C16-41AB-AD88-04A8CD82A5ED}">
      <dgm:prSet/>
      <dgm:spPr/>
      <dgm:t>
        <a:bodyPr/>
        <a:lstStyle/>
        <a:p>
          <a:endParaRPr lang="tr-TR"/>
        </a:p>
      </dgm:t>
    </dgm:pt>
    <dgm:pt modelId="{5813E438-0F2D-4EC6-A9C7-A8E5898A1709}" type="sibTrans" cxnId="{F545BAAD-6C16-41AB-AD88-04A8CD82A5ED}">
      <dgm:prSet/>
      <dgm:spPr/>
      <dgm:t>
        <a:bodyPr/>
        <a:lstStyle/>
        <a:p>
          <a:endParaRPr lang="tr-TR"/>
        </a:p>
      </dgm:t>
    </dgm:pt>
    <dgm:pt modelId="{F658AE46-A388-4B26-BE1C-31C13D5B2507}" type="pres">
      <dgm:prSet presAssocID="{07ACC592-6BFC-4DAA-B2E9-A0FABB385167}" presName="Name0" presStyleCnt="0">
        <dgm:presLayoutVars>
          <dgm:dir/>
          <dgm:animLvl val="lvl"/>
          <dgm:resizeHandles val="exact"/>
        </dgm:presLayoutVars>
      </dgm:prSet>
      <dgm:spPr/>
    </dgm:pt>
    <dgm:pt modelId="{57579BE3-6008-4AC9-B372-7B6A0F49D524}" type="pres">
      <dgm:prSet presAssocID="{4D374322-978E-428C-9E86-12DC8040973E}" presName="Name8" presStyleCnt="0"/>
      <dgm:spPr/>
    </dgm:pt>
    <dgm:pt modelId="{C3D300A5-2E7A-4E19-A1B9-E10DD610C026}" type="pres">
      <dgm:prSet presAssocID="{4D374322-978E-428C-9E86-12DC8040973E}" presName="level" presStyleLbl="node1" presStyleIdx="0" presStyleCnt="3">
        <dgm:presLayoutVars>
          <dgm:chMax val="1"/>
          <dgm:bulletEnabled val="1"/>
        </dgm:presLayoutVars>
      </dgm:prSet>
      <dgm:spPr/>
      <dgm:t>
        <a:bodyPr/>
        <a:lstStyle/>
        <a:p>
          <a:endParaRPr lang="tr-TR"/>
        </a:p>
      </dgm:t>
    </dgm:pt>
    <dgm:pt modelId="{A32FB505-17C7-4402-9E1E-4F3F0F1D0404}" type="pres">
      <dgm:prSet presAssocID="{4D374322-978E-428C-9E86-12DC8040973E}" presName="levelTx" presStyleLbl="revTx" presStyleIdx="0" presStyleCnt="0">
        <dgm:presLayoutVars>
          <dgm:chMax val="1"/>
          <dgm:bulletEnabled val="1"/>
        </dgm:presLayoutVars>
      </dgm:prSet>
      <dgm:spPr/>
      <dgm:t>
        <a:bodyPr/>
        <a:lstStyle/>
        <a:p>
          <a:endParaRPr lang="tr-TR"/>
        </a:p>
      </dgm:t>
    </dgm:pt>
    <dgm:pt modelId="{9073D23F-F036-407F-83FB-1C5D53B40560}" type="pres">
      <dgm:prSet presAssocID="{8B6AD1D1-9EE8-4D50-A1E5-F84A7D4FD054}" presName="Name8" presStyleCnt="0"/>
      <dgm:spPr/>
    </dgm:pt>
    <dgm:pt modelId="{AB9DF3A4-6119-4A77-8C8B-85DD00F66D2B}" type="pres">
      <dgm:prSet presAssocID="{8B6AD1D1-9EE8-4D50-A1E5-F84A7D4FD054}" presName="level" presStyleLbl="node1" presStyleIdx="1" presStyleCnt="3">
        <dgm:presLayoutVars>
          <dgm:chMax val="1"/>
          <dgm:bulletEnabled val="1"/>
        </dgm:presLayoutVars>
      </dgm:prSet>
      <dgm:spPr/>
      <dgm:t>
        <a:bodyPr/>
        <a:lstStyle/>
        <a:p>
          <a:endParaRPr lang="tr-TR"/>
        </a:p>
      </dgm:t>
    </dgm:pt>
    <dgm:pt modelId="{25974572-3FE6-47D1-B1D9-677993AA9118}" type="pres">
      <dgm:prSet presAssocID="{8B6AD1D1-9EE8-4D50-A1E5-F84A7D4FD054}" presName="levelTx" presStyleLbl="revTx" presStyleIdx="0" presStyleCnt="0">
        <dgm:presLayoutVars>
          <dgm:chMax val="1"/>
          <dgm:bulletEnabled val="1"/>
        </dgm:presLayoutVars>
      </dgm:prSet>
      <dgm:spPr/>
      <dgm:t>
        <a:bodyPr/>
        <a:lstStyle/>
        <a:p>
          <a:endParaRPr lang="tr-TR"/>
        </a:p>
      </dgm:t>
    </dgm:pt>
    <dgm:pt modelId="{90AF89D7-41E3-49A5-9D20-4B9276583C4A}" type="pres">
      <dgm:prSet presAssocID="{0287F213-BE93-438A-B830-8583AA5BBF78}" presName="Name8" presStyleCnt="0"/>
      <dgm:spPr/>
    </dgm:pt>
    <dgm:pt modelId="{85D875AF-6272-4D8D-9626-367FE474DD90}" type="pres">
      <dgm:prSet presAssocID="{0287F213-BE93-438A-B830-8583AA5BBF78}" presName="level" presStyleLbl="node1" presStyleIdx="2" presStyleCnt="3">
        <dgm:presLayoutVars>
          <dgm:chMax val="1"/>
          <dgm:bulletEnabled val="1"/>
        </dgm:presLayoutVars>
      </dgm:prSet>
      <dgm:spPr/>
      <dgm:t>
        <a:bodyPr/>
        <a:lstStyle/>
        <a:p>
          <a:endParaRPr lang="tr-TR"/>
        </a:p>
      </dgm:t>
    </dgm:pt>
    <dgm:pt modelId="{A14F2C77-73AA-4462-9D95-995517A82F5A}" type="pres">
      <dgm:prSet presAssocID="{0287F213-BE93-438A-B830-8583AA5BBF78}" presName="levelTx" presStyleLbl="revTx" presStyleIdx="0" presStyleCnt="0">
        <dgm:presLayoutVars>
          <dgm:chMax val="1"/>
          <dgm:bulletEnabled val="1"/>
        </dgm:presLayoutVars>
      </dgm:prSet>
      <dgm:spPr/>
      <dgm:t>
        <a:bodyPr/>
        <a:lstStyle/>
        <a:p>
          <a:endParaRPr lang="tr-TR"/>
        </a:p>
      </dgm:t>
    </dgm:pt>
  </dgm:ptLst>
  <dgm:cxnLst>
    <dgm:cxn modelId="{B25408A2-D271-48D0-A026-E9D1AD60CFF4}" type="presOf" srcId="{8B6AD1D1-9EE8-4D50-A1E5-F84A7D4FD054}" destId="{AB9DF3A4-6119-4A77-8C8B-85DD00F66D2B}" srcOrd="0" destOrd="0" presId="urn:microsoft.com/office/officeart/2005/8/layout/pyramid3"/>
    <dgm:cxn modelId="{4F19B8DC-0583-4C3F-AFA9-A0E322542C7F}" type="presOf" srcId="{0287F213-BE93-438A-B830-8583AA5BBF78}" destId="{85D875AF-6272-4D8D-9626-367FE474DD90}" srcOrd="0" destOrd="0" presId="urn:microsoft.com/office/officeart/2005/8/layout/pyramid3"/>
    <dgm:cxn modelId="{F545BAAD-6C16-41AB-AD88-04A8CD82A5ED}" srcId="{07ACC592-6BFC-4DAA-B2E9-A0FABB385167}" destId="{0287F213-BE93-438A-B830-8583AA5BBF78}" srcOrd="2" destOrd="0" parTransId="{01D40333-BC61-417F-8B38-A88606480A11}" sibTransId="{5813E438-0F2D-4EC6-A9C7-A8E5898A1709}"/>
    <dgm:cxn modelId="{64EC71B2-CB7C-455D-AF7A-34B43B8B47D6}" type="presOf" srcId="{0287F213-BE93-438A-B830-8583AA5BBF78}" destId="{A14F2C77-73AA-4462-9D95-995517A82F5A}" srcOrd="1" destOrd="0" presId="urn:microsoft.com/office/officeart/2005/8/layout/pyramid3"/>
    <dgm:cxn modelId="{55F31263-339A-4BF5-BBA6-23965F972894}" srcId="{07ACC592-6BFC-4DAA-B2E9-A0FABB385167}" destId="{4D374322-978E-428C-9E86-12DC8040973E}" srcOrd="0" destOrd="0" parTransId="{70157485-878F-4276-A449-210285C9396D}" sibTransId="{509301AF-AED3-4857-8A0E-A6E0390F44D8}"/>
    <dgm:cxn modelId="{8766F1DC-0628-425F-8E79-C102C77AAF5A}" type="presOf" srcId="{4D374322-978E-428C-9E86-12DC8040973E}" destId="{C3D300A5-2E7A-4E19-A1B9-E10DD610C026}" srcOrd="0" destOrd="0" presId="urn:microsoft.com/office/officeart/2005/8/layout/pyramid3"/>
    <dgm:cxn modelId="{9ADBC729-3575-4F04-A6D1-B4CC8CC93F87}" type="presOf" srcId="{07ACC592-6BFC-4DAA-B2E9-A0FABB385167}" destId="{F658AE46-A388-4B26-BE1C-31C13D5B2507}" srcOrd="0" destOrd="0" presId="urn:microsoft.com/office/officeart/2005/8/layout/pyramid3"/>
    <dgm:cxn modelId="{038B4F4D-DD09-4F8C-8F3E-239E10990C7B}" type="presOf" srcId="{8B6AD1D1-9EE8-4D50-A1E5-F84A7D4FD054}" destId="{25974572-3FE6-47D1-B1D9-677993AA9118}" srcOrd="1" destOrd="0" presId="urn:microsoft.com/office/officeart/2005/8/layout/pyramid3"/>
    <dgm:cxn modelId="{029E54BE-92F1-40AC-864C-238AAAD098D2}" srcId="{07ACC592-6BFC-4DAA-B2E9-A0FABB385167}" destId="{8B6AD1D1-9EE8-4D50-A1E5-F84A7D4FD054}" srcOrd="1" destOrd="0" parTransId="{C275EE48-B9E5-4DAC-869D-DD484E6B5476}" sibTransId="{37AB197F-018B-4615-BC10-6FE779E8CBEA}"/>
    <dgm:cxn modelId="{F8777B9C-AE57-4A5C-8C7C-9CCEA91FA3DC}" type="presOf" srcId="{4D374322-978E-428C-9E86-12DC8040973E}" destId="{A32FB505-17C7-4402-9E1E-4F3F0F1D0404}" srcOrd="1" destOrd="0" presId="urn:microsoft.com/office/officeart/2005/8/layout/pyramid3"/>
    <dgm:cxn modelId="{D4E4D884-4989-4543-9EAF-107266A6EC85}" type="presParOf" srcId="{F658AE46-A388-4B26-BE1C-31C13D5B2507}" destId="{57579BE3-6008-4AC9-B372-7B6A0F49D524}" srcOrd="0" destOrd="0" presId="urn:microsoft.com/office/officeart/2005/8/layout/pyramid3"/>
    <dgm:cxn modelId="{2E3374EF-4915-421A-A1EE-494478CE03B3}" type="presParOf" srcId="{57579BE3-6008-4AC9-B372-7B6A0F49D524}" destId="{C3D300A5-2E7A-4E19-A1B9-E10DD610C026}" srcOrd="0" destOrd="0" presId="urn:microsoft.com/office/officeart/2005/8/layout/pyramid3"/>
    <dgm:cxn modelId="{513248DB-DC76-4AE6-82AD-B87176ED43E4}" type="presParOf" srcId="{57579BE3-6008-4AC9-B372-7B6A0F49D524}" destId="{A32FB505-17C7-4402-9E1E-4F3F0F1D0404}" srcOrd="1" destOrd="0" presId="urn:microsoft.com/office/officeart/2005/8/layout/pyramid3"/>
    <dgm:cxn modelId="{1A29A547-5F97-4108-AEB1-4BE09CF6B821}" type="presParOf" srcId="{F658AE46-A388-4B26-BE1C-31C13D5B2507}" destId="{9073D23F-F036-407F-83FB-1C5D53B40560}" srcOrd="1" destOrd="0" presId="urn:microsoft.com/office/officeart/2005/8/layout/pyramid3"/>
    <dgm:cxn modelId="{E7566512-85F9-4BFC-BE6C-63A68FB952DF}" type="presParOf" srcId="{9073D23F-F036-407F-83FB-1C5D53B40560}" destId="{AB9DF3A4-6119-4A77-8C8B-85DD00F66D2B}" srcOrd="0" destOrd="0" presId="urn:microsoft.com/office/officeart/2005/8/layout/pyramid3"/>
    <dgm:cxn modelId="{ADB6FEFD-2E34-4F09-BE14-EBC30C517400}" type="presParOf" srcId="{9073D23F-F036-407F-83FB-1C5D53B40560}" destId="{25974572-3FE6-47D1-B1D9-677993AA9118}" srcOrd="1" destOrd="0" presId="urn:microsoft.com/office/officeart/2005/8/layout/pyramid3"/>
    <dgm:cxn modelId="{93A3924D-8B1B-4537-A137-2F982E0176B8}" type="presParOf" srcId="{F658AE46-A388-4B26-BE1C-31C13D5B2507}" destId="{90AF89D7-41E3-49A5-9D20-4B9276583C4A}" srcOrd="2" destOrd="0" presId="urn:microsoft.com/office/officeart/2005/8/layout/pyramid3"/>
    <dgm:cxn modelId="{2FDBA809-F838-4D4B-830D-72612CFC44E1}" type="presParOf" srcId="{90AF89D7-41E3-49A5-9D20-4B9276583C4A}" destId="{85D875AF-6272-4D8D-9626-367FE474DD90}" srcOrd="0" destOrd="0" presId="urn:microsoft.com/office/officeart/2005/8/layout/pyramid3"/>
    <dgm:cxn modelId="{9BBB52BC-2D6F-4B29-A57B-C6EFEF9873C4}" type="presParOf" srcId="{90AF89D7-41E3-49A5-9D20-4B9276583C4A}" destId="{A14F2C77-73AA-4462-9D95-995517A82F5A}"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9D1E93F-7058-4275-ACF9-88157589D6FD}" type="datetimeFigureOut">
              <a:rPr lang="tr-TR" smtClean="0"/>
              <a:t>8.6.2017</a:t>
            </a:fld>
            <a:endParaRPr lang="tr-TR"/>
          </a:p>
        </p:txBody>
      </p:sp>
      <p:sp>
        <p:nvSpPr>
          <p:cNvPr id="4" name="Altbilgi Yer Tutucusu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CB870028-0428-4DBC-959A-21EB1E3474D0}" type="slidenum">
              <a:rPr lang="tr-TR" smtClean="0"/>
              <a:t>‹#›</a:t>
            </a:fld>
            <a:endParaRPr lang="tr-TR"/>
          </a:p>
        </p:txBody>
      </p:sp>
    </p:spTree>
    <p:extLst>
      <p:ext uri="{BB962C8B-B14F-4D97-AF65-F5344CB8AC3E}">
        <p14:creationId xmlns:p14="http://schemas.microsoft.com/office/powerpoint/2010/main" val="4244530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7387CCE-2FF8-4C4F-814C-EE6E76026263}" type="datetimeFigureOut">
              <a:rPr lang="en-US" smtClean="0"/>
              <a:t>6/8/2017</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84ACCD1-6A07-4099-ACBF-2EA3310362E9}" type="slidenum">
              <a:rPr lang="en-US" smtClean="0"/>
              <a:t>‹#›</a:t>
            </a:fld>
            <a:endParaRPr lang="en-US"/>
          </a:p>
        </p:txBody>
      </p:sp>
    </p:spTree>
    <p:extLst>
      <p:ext uri="{BB962C8B-B14F-4D97-AF65-F5344CB8AC3E}">
        <p14:creationId xmlns:p14="http://schemas.microsoft.com/office/powerpoint/2010/main" val="348329560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15924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4176992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093838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803395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949685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221521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876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666516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53760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379515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70506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128559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4146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636897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199420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541814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724504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5129156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529608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230790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922878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988706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0683597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084740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0996425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4711042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1072271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658414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401009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5324538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7781497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23150065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2108127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9472729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6817902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19392142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40431196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4652884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6170667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4559682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5893461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11074235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16938880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404760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41622332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8108830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20783692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0856844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30401433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62137069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12611315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262259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78904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1903028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80807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 </a:t>
            </a:r>
            <a:endParaRPr lang="tr-TR" dirty="0"/>
          </a:p>
        </p:txBody>
      </p:sp>
    </p:spTree>
    <p:extLst>
      <p:ext uri="{BB962C8B-B14F-4D97-AF65-F5344CB8AC3E}">
        <p14:creationId xmlns:p14="http://schemas.microsoft.com/office/powerpoint/2010/main" val="128349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4E402B-9921-40FA-8360-131077676729}"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9734449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E402B-9921-40FA-8360-131077676729}"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275543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E402B-9921-40FA-8360-131077676729}"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94935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E402B-9921-40FA-8360-131077676729}"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262916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E402B-9921-40FA-8360-131077676729}"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117177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4E402B-9921-40FA-8360-131077676729}"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392866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4E402B-9921-40FA-8360-131077676729}" type="datetimeFigureOut">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141602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4E402B-9921-40FA-8360-131077676729}"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384089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E402B-9921-40FA-8360-131077676729}" type="datetimeFigureOut">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119636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E402B-9921-40FA-8360-131077676729}"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306013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E402B-9921-40FA-8360-131077676729}"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E9E8-4134-49B0-9AA7-3089E6521627}" type="slidenum">
              <a:rPr lang="en-US" smtClean="0"/>
              <a:t>‹#›</a:t>
            </a:fld>
            <a:endParaRPr lang="en-US"/>
          </a:p>
        </p:txBody>
      </p:sp>
    </p:spTree>
    <p:extLst>
      <p:ext uri="{BB962C8B-B14F-4D97-AF65-F5344CB8AC3E}">
        <p14:creationId xmlns:p14="http://schemas.microsoft.com/office/powerpoint/2010/main" val="43938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E402B-9921-40FA-8360-131077676729}" type="datetimeFigureOut">
              <a:rPr lang="en-US" smtClean="0"/>
              <a:t>6/8/2017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EE9E8-4134-49B0-9AA7-3089E6521627}" type="slidenum">
              <a:rPr lang="en-US" smtClean="0"/>
              <a:t>‹#›</a:t>
            </a:fld>
            <a:endParaRPr lang="en-US"/>
          </a:p>
        </p:txBody>
      </p:sp>
    </p:spTree>
    <p:extLst>
      <p:ext uri="{BB962C8B-B14F-4D97-AF65-F5344CB8AC3E}">
        <p14:creationId xmlns:p14="http://schemas.microsoft.com/office/powerpoint/2010/main" val="2658319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55662" y="5070231"/>
            <a:ext cx="4424536" cy="864096"/>
          </a:xfrm>
        </p:spPr>
        <p:txBody>
          <a:bodyPr>
            <a:noAutofit/>
          </a:bodyPr>
          <a:lstStyle/>
          <a:p>
            <a:pPr algn="l"/>
            <a:r>
              <a:rPr lang="tr-TR" sz="2800" b="1" dirty="0" smtClean="0">
                <a:solidFill>
                  <a:schemeClr val="tx1">
                    <a:lumMod val="50000"/>
                    <a:lumOff val="50000"/>
                  </a:schemeClr>
                </a:solidFill>
                <a:latin typeface="Times New Roman" panose="02020603050405020304" pitchFamily="18" charset="0"/>
                <a:cs typeface="Times New Roman" panose="02020603050405020304" pitchFamily="18" charset="0"/>
              </a:rPr>
              <a:t>Yeni Denetçi Raporları</a:t>
            </a:r>
            <a:endParaRPr lang="en-US" sz="2800" b="1" dirty="0">
              <a:solidFill>
                <a:srgbClr val="D1493B"/>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3501008"/>
            <a:ext cx="3017526" cy="1511811"/>
          </a:xfrm>
          <a:prstGeom prst="rect">
            <a:avLst/>
          </a:prstGeom>
        </p:spPr>
      </p:pic>
      <p:sp>
        <p:nvSpPr>
          <p:cNvPr id="6" name="Subtitle 2"/>
          <p:cNvSpPr txBox="1">
            <a:spLocks/>
          </p:cNvSpPr>
          <p:nvPr/>
        </p:nvSpPr>
        <p:spPr>
          <a:xfrm>
            <a:off x="6660232" y="5805264"/>
            <a:ext cx="2339752" cy="86409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1800" b="1" dirty="0" smtClean="0">
                <a:solidFill>
                  <a:srgbClr val="D1493B"/>
                </a:solidFill>
                <a:latin typeface="Times New Roman" panose="02020603050405020304" pitchFamily="18" charset="0"/>
                <a:cs typeface="Times New Roman" panose="02020603050405020304" pitchFamily="18" charset="0"/>
              </a:rPr>
              <a:t>Mehmet ŞİRİN</a:t>
            </a:r>
          </a:p>
          <a:p>
            <a:pPr algn="l"/>
            <a:r>
              <a:rPr lang="tr-TR" sz="1400" dirty="0" smtClean="0">
                <a:solidFill>
                  <a:srgbClr val="D1493B"/>
                </a:solidFill>
                <a:latin typeface="Times New Roman" panose="02020603050405020304" pitchFamily="18" charset="0"/>
                <a:cs typeface="Times New Roman" panose="02020603050405020304" pitchFamily="18" charset="0"/>
              </a:rPr>
              <a:t>KGK Daire Başkanı</a:t>
            </a:r>
          </a:p>
          <a:p>
            <a:pPr algn="l"/>
            <a:r>
              <a:rPr lang="tr-TR" sz="1400" dirty="0" err="1" smtClean="0">
                <a:solidFill>
                  <a:srgbClr val="D1493B"/>
                </a:solidFill>
                <a:latin typeface="Times New Roman" panose="02020603050405020304" pitchFamily="18" charset="0"/>
                <a:cs typeface="Times New Roman" panose="02020603050405020304" pitchFamily="18" charset="0"/>
              </a:rPr>
              <a:t>Head</a:t>
            </a:r>
            <a:r>
              <a:rPr lang="tr-TR" sz="1400" dirty="0" smtClean="0">
                <a:solidFill>
                  <a:srgbClr val="D1493B"/>
                </a:solidFill>
                <a:latin typeface="Times New Roman" panose="02020603050405020304" pitchFamily="18" charset="0"/>
                <a:cs typeface="Times New Roman" panose="02020603050405020304" pitchFamily="18" charset="0"/>
              </a:rPr>
              <a:t> of </a:t>
            </a:r>
            <a:r>
              <a:rPr lang="tr-TR" sz="1400" dirty="0" err="1" smtClean="0">
                <a:solidFill>
                  <a:srgbClr val="D1493B"/>
                </a:solidFill>
                <a:latin typeface="Times New Roman" panose="02020603050405020304" pitchFamily="18" charset="0"/>
                <a:cs typeface="Times New Roman" panose="02020603050405020304" pitchFamily="18" charset="0"/>
              </a:rPr>
              <a:t>Department</a:t>
            </a:r>
            <a:r>
              <a:rPr lang="tr-TR" sz="1400" dirty="0" smtClean="0">
                <a:solidFill>
                  <a:srgbClr val="D1493B"/>
                </a:solidFill>
                <a:latin typeface="Times New Roman" panose="02020603050405020304" pitchFamily="18" charset="0"/>
                <a:cs typeface="Times New Roman" panose="02020603050405020304" pitchFamily="18" charset="0"/>
              </a:rPr>
              <a:t>, POA</a:t>
            </a:r>
            <a:endParaRPr lang="en-US" sz="1800" dirty="0">
              <a:solidFill>
                <a:srgbClr val="D1493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39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187624" y="2204864"/>
            <a:ext cx="7056784" cy="2154436"/>
          </a:xfrm>
          <a:prstGeom prst="rect">
            <a:avLst/>
          </a:prstGeom>
          <a:noFill/>
        </p:spPr>
        <p:txBody>
          <a:bodyPr wrap="square" rtlCol="0">
            <a:spAutoFit/>
          </a:bodyPr>
          <a:lstStyle/>
          <a:p>
            <a:pPr marL="171450" indent="-171450">
              <a:buClr>
                <a:srgbClr val="D1493B"/>
              </a:buClr>
              <a:buFont typeface="Wingdings" pitchFamily="2" charset="2"/>
              <a:buChar char="ü"/>
            </a:pPr>
            <a:endParaRPr lang="tr-TR" sz="33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3300" dirty="0">
              <a:solidFill>
                <a:srgbClr val="595959"/>
              </a:solidFill>
              <a:latin typeface="Times New Roman" panose="02020603050405020304" pitchFamily="18" charset="0"/>
              <a:cs typeface="Times New Roman" panose="02020603050405020304" pitchFamily="18" charset="0"/>
            </a:endParaRPr>
          </a:p>
          <a:p>
            <a:pPr>
              <a:buClr>
                <a:srgbClr val="D1493B"/>
              </a:buClr>
            </a:pPr>
            <a:r>
              <a:rPr lang="tr-TR" sz="3500" dirty="0"/>
              <a:t>Denetim kapalı bir kutu</a:t>
            </a:r>
          </a:p>
          <a:p>
            <a:pPr>
              <a:buClr>
                <a:srgbClr val="D1493B"/>
              </a:buClr>
            </a:pPr>
            <a:r>
              <a:rPr lang="tr-TR" sz="3300" dirty="0" smtClean="0">
                <a:solidFill>
                  <a:srgbClr val="595959"/>
                </a:solidFill>
                <a:latin typeface="Times New Roman" panose="02020603050405020304" pitchFamily="18" charset="0"/>
                <a:cs typeface="Times New Roman" panose="02020603050405020304" pitchFamily="18" charset="0"/>
              </a:rPr>
              <a:t>        </a:t>
            </a:r>
            <a:endParaRPr lang="en-US" sz="33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1040918" y="665312"/>
            <a:ext cx="7419514" cy="1323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spc="-150" dirty="0" err="1" smtClean="0">
                <a:solidFill>
                  <a:schemeClr val="tx1">
                    <a:lumMod val="65000"/>
                    <a:lumOff val="35000"/>
                  </a:schemeClr>
                </a:solidFill>
                <a:latin typeface="+mj-lt"/>
                <a:ea typeface="Franchise" pitchFamily="49" charset="0"/>
              </a:rPr>
              <a:t>Denetçi</a:t>
            </a:r>
            <a:r>
              <a:rPr lang="en-US" sz="4000" b="1" spc="-150" dirty="0" smtClean="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Raporlarında</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Değişim</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Neden</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Gerekli</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Görüldü</a:t>
            </a:r>
            <a:r>
              <a:rPr lang="en-US" sz="4000" b="1" spc="-150" dirty="0">
                <a:solidFill>
                  <a:schemeClr val="tx1">
                    <a:lumMod val="65000"/>
                    <a:lumOff val="35000"/>
                  </a:schemeClr>
                </a:solidFill>
                <a:latin typeface="+mj-lt"/>
                <a:ea typeface="Franchise" pitchFamily="49" charset="0"/>
              </a:rPr>
              <a:t>?</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417508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2" end="2"/>
                                            </p:txEl>
                                          </p:spTgt>
                                        </p:tgtEl>
                                        <p:attrNameLst>
                                          <p:attrName>style.visibility</p:attrName>
                                        </p:attrNameLst>
                                      </p:cBhvr>
                                      <p:to>
                                        <p:strVal val="visible"/>
                                      </p:to>
                                    </p:set>
                                    <p:animEffect transition="in" filter="fade">
                                      <p:cBhvr>
                                        <p:cTn id="11" dur="500"/>
                                        <p:tgtEl>
                                          <p:spTgt spid="26">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3" end="3"/>
                                            </p:txEl>
                                          </p:spTgt>
                                        </p:tgtEl>
                                        <p:attrNameLst>
                                          <p:attrName>style.visibility</p:attrName>
                                        </p:attrNameLst>
                                      </p:cBhvr>
                                      <p:to>
                                        <p:strVal val="visible"/>
                                      </p:to>
                                    </p:set>
                                    <p:animEffect transition="in" filter="fade">
                                      <p:cBhvr>
                                        <p:cTn id="15" dur="500"/>
                                        <p:tgtEl>
                                          <p:spTgt spid="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27584" y="2890534"/>
            <a:ext cx="7416824" cy="3354765"/>
          </a:xfrm>
          <a:prstGeom prst="rect">
            <a:avLst/>
          </a:prstGeom>
          <a:noFill/>
        </p:spPr>
        <p:txBody>
          <a:bodyPr wrap="square" rtlCol="0">
            <a:spAutoFit/>
          </a:bodyPr>
          <a:lstStyle/>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indent="-171450" algn="just">
              <a:buClr>
                <a:srgbClr val="D1493B"/>
              </a:buClr>
              <a:buFont typeface="Wingdings" pitchFamily="2" charset="2"/>
              <a:buChar char="ü"/>
            </a:pPr>
            <a:r>
              <a:rPr lang="tr-TR" sz="2800" dirty="0"/>
              <a:t>Ancak daha fazla bilgi sağlayıcı</a:t>
            </a:r>
            <a:r>
              <a:rPr lang="en-US" sz="2800" dirty="0"/>
              <a:t>,</a:t>
            </a:r>
          </a:p>
          <a:p>
            <a:pPr indent="-171450" algn="just">
              <a:buClr>
                <a:srgbClr val="D1493B"/>
              </a:buClr>
              <a:buFont typeface="Wingdings" pitchFamily="2" charset="2"/>
              <a:buChar char="ü"/>
            </a:pPr>
            <a:endParaRPr lang="en-US" sz="2800" dirty="0"/>
          </a:p>
          <a:p>
            <a:pPr indent="-171450" algn="just">
              <a:buClr>
                <a:srgbClr val="D1493B"/>
              </a:buClr>
              <a:buFont typeface="Wingdings" pitchFamily="2" charset="2"/>
              <a:buChar char="ü"/>
            </a:pPr>
            <a:r>
              <a:rPr lang="tr-TR" sz="2800" dirty="0"/>
              <a:t>Denetlenen işletme ve finansal tabloların denetimi hakkında daha  faydalı (</a:t>
            </a:r>
            <a:r>
              <a:rPr lang="tr-TR" sz="2800" dirty="0" err="1"/>
              <a:t>useful</a:t>
            </a:r>
            <a:r>
              <a:rPr lang="tr-TR" sz="2800" dirty="0"/>
              <a:t>) ve daha fazla ihtiyaca uygun (</a:t>
            </a:r>
            <a:r>
              <a:rPr lang="tr-TR" sz="2800" dirty="0" err="1"/>
              <a:t>relevance</a:t>
            </a:r>
            <a:r>
              <a:rPr lang="tr-TR" sz="2800" dirty="0"/>
              <a:t>) olması </a:t>
            </a:r>
            <a:r>
              <a:rPr lang="en-US" sz="2800" dirty="0" err="1"/>
              <a:t>talep</a:t>
            </a:r>
            <a:r>
              <a:rPr lang="en-US" sz="2800" dirty="0"/>
              <a:t> e</a:t>
            </a:r>
            <a:r>
              <a:rPr lang="tr-TR" sz="2800" dirty="0"/>
              <a:t>dil</a:t>
            </a:r>
            <a:r>
              <a:rPr lang="en-US" sz="2800" dirty="0" err="1"/>
              <a:t>mektedir</a:t>
            </a:r>
            <a:r>
              <a:rPr lang="en-US" sz="2800" dirty="0"/>
              <a:t>.</a:t>
            </a:r>
          </a:p>
          <a:p>
            <a:pPr marL="171450" indent="-171450">
              <a:buClr>
                <a:srgbClr val="D1493B"/>
              </a:buClr>
              <a:buFont typeface="Wingdings" pitchFamily="2" charset="2"/>
              <a:buChar char="ü"/>
            </a:pPr>
            <a:endParaRPr lang="en-US" sz="22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1072644" y="188640"/>
            <a:ext cx="6843450" cy="13681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spc="-150" dirty="0" err="1" smtClean="0">
                <a:solidFill>
                  <a:schemeClr val="tx1">
                    <a:lumMod val="65000"/>
                    <a:lumOff val="35000"/>
                  </a:schemeClr>
                </a:solidFill>
                <a:latin typeface="+mj-lt"/>
                <a:ea typeface="Franchise" pitchFamily="49" charset="0"/>
              </a:rPr>
              <a:t>Denetçi</a:t>
            </a:r>
            <a:r>
              <a:rPr lang="en-US" sz="4000" b="1" spc="-150" dirty="0" smtClean="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Raporlarında</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Değişim</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Neden</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Gerekli</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Görüldü</a:t>
            </a:r>
            <a:r>
              <a:rPr lang="en-US" sz="4000" b="1" spc="-150" dirty="0">
                <a:solidFill>
                  <a:schemeClr val="tx1">
                    <a:lumMod val="65000"/>
                    <a:lumOff val="35000"/>
                  </a:schemeClr>
                </a:solidFill>
                <a:latin typeface="+mj-lt"/>
                <a:ea typeface="Franchise" pitchFamily="49" charset="0"/>
              </a:rPr>
              <a:t>?</a:t>
            </a:r>
            <a:endParaRPr lang="en-US" sz="4000" b="1" spc="-150" dirty="0" smtClean="0">
              <a:solidFill>
                <a:schemeClr val="tx1">
                  <a:lumMod val="65000"/>
                  <a:lumOff val="35000"/>
                </a:schemeClr>
              </a:solidFill>
              <a:latin typeface="+mj-lt"/>
              <a:ea typeface="Franchise" pitchFamily="49" charset="0"/>
            </a:endParaRPr>
          </a:p>
        </p:txBody>
      </p:sp>
      <p:sp>
        <p:nvSpPr>
          <p:cNvPr id="59" name="TextBox 58"/>
          <p:cNvSpPr txBox="1"/>
          <p:nvPr/>
        </p:nvSpPr>
        <p:spPr>
          <a:xfrm>
            <a:off x="827584" y="2071675"/>
            <a:ext cx="7880597" cy="954107"/>
          </a:xfrm>
          <a:prstGeom prst="rect">
            <a:avLst/>
          </a:prstGeom>
          <a:noFill/>
        </p:spPr>
        <p:txBody>
          <a:bodyPr wrap="square" rtlCol="0">
            <a:spAutoFit/>
          </a:bodyPr>
          <a:lstStyle/>
          <a:p>
            <a:pPr algn="just"/>
            <a:r>
              <a:rPr lang="tr-TR" sz="2800" dirty="0"/>
              <a:t>Özetle kullanıcılar açısından denetçi raporları önemli görülmekte değer (</a:t>
            </a:r>
            <a:r>
              <a:rPr lang="tr-TR" sz="2800" dirty="0" err="1"/>
              <a:t>value</a:t>
            </a:r>
            <a:r>
              <a:rPr lang="tr-TR" sz="2800" dirty="0"/>
              <a:t>) ifade etmekte </a:t>
            </a:r>
            <a:r>
              <a:rPr lang="en-US" sz="2800" dirty="0"/>
              <a:t>; </a:t>
            </a: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93745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3" end="3"/>
                                            </p:txEl>
                                          </p:spTgt>
                                        </p:tgtEl>
                                        <p:attrNameLst>
                                          <p:attrName>style.visibility</p:attrName>
                                        </p:attrNameLst>
                                      </p:cBhvr>
                                      <p:to>
                                        <p:strVal val="visible"/>
                                      </p:to>
                                    </p:set>
                                    <p:animEffect transition="in" filter="fade">
                                      <p:cBhvr>
                                        <p:cTn id="15" dur="500"/>
                                        <p:tgtEl>
                                          <p:spTgt spid="26">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26" name="TextBox 25"/>
          <p:cNvSpPr txBox="1"/>
          <p:nvPr/>
        </p:nvSpPr>
        <p:spPr>
          <a:xfrm>
            <a:off x="1037767" y="1822758"/>
            <a:ext cx="8106233" cy="4739759"/>
          </a:xfrm>
          <a:prstGeom prst="rect">
            <a:avLst/>
          </a:prstGeom>
          <a:noFill/>
        </p:spPr>
        <p:txBody>
          <a:bodyPr wrap="square" rtlCol="0">
            <a:spAutoFit/>
          </a:bodyPr>
          <a:lstStyle/>
          <a:p>
            <a:pPr marL="171450" indent="-171450">
              <a:spcAft>
                <a:spcPts val="1200"/>
              </a:spcAft>
              <a:buClr>
                <a:srgbClr val="D1493B"/>
              </a:buClr>
              <a:buFont typeface="Wingdings" pitchFamily="2" charset="2"/>
              <a:buChar char="ü"/>
            </a:pPr>
            <a:r>
              <a:rPr lang="tr-TR" sz="2800" dirty="0"/>
              <a:t>Yürütülen denetim hakkında daha fazla şeffaflık </a:t>
            </a:r>
            <a:r>
              <a:rPr lang="en-US" sz="2800" dirty="0"/>
              <a:t>,</a:t>
            </a:r>
            <a:endParaRPr lang="tr-TR" sz="2800" dirty="0"/>
          </a:p>
          <a:p>
            <a:pPr marL="171450" indent="-171450">
              <a:spcAft>
                <a:spcPts val="1200"/>
              </a:spcAft>
              <a:buClr>
                <a:srgbClr val="D1493B"/>
              </a:buClr>
              <a:buFont typeface="Wingdings" pitchFamily="2" charset="2"/>
              <a:buChar char="ü"/>
            </a:pPr>
            <a:r>
              <a:rPr lang="tr-TR" sz="2800" dirty="0"/>
              <a:t>Daha fazla karşılıklı iletişim</a:t>
            </a:r>
          </a:p>
          <a:p>
            <a:pPr marL="171450" indent="-171450">
              <a:spcAft>
                <a:spcPts val="1200"/>
              </a:spcAft>
              <a:buClr>
                <a:srgbClr val="D1493B"/>
              </a:buClr>
              <a:buFont typeface="Wingdings" pitchFamily="2" charset="2"/>
              <a:buChar char="ü"/>
            </a:pPr>
            <a:r>
              <a:rPr lang="tr-TR" sz="2800" dirty="0"/>
              <a:t>Finansal tablolardaki dipnotlara daha fazla odaklanma/önem verme</a:t>
            </a:r>
          </a:p>
          <a:p>
            <a:pPr marL="171450" indent="-171450">
              <a:spcAft>
                <a:spcPts val="1200"/>
              </a:spcAft>
              <a:buClr>
                <a:srgbClr val="D1493B"/>
              </a:buClr>
              <a:buFont typeface="Wingdings" pitchFamily="2" charset="2"/>
              <a:buChar char="ü"/>
            </a:pPr>
            <a:r>
              <a:rPr lang="tr-TR" sz="2800" dirty="0"/>
              <a:t>Denetçinin dikkatini raporlanan hususlara yoğunlaştırarak daha fazla mesleki şüphecilik</a:t>
            </a:r>
            <a:endParaRPr lang="en-US" sz="2800" dirty="0"/>
          </a:p>
          <a:p>
            <a:pPr marL="171450" indent="-171450">
              <a:spcAft>
                <a:spcPts val="1200"/>
              </a:spcAft>
              <a:buClr>
                <a:srgbClr val="D1493B"/>
              </a:buClr>
              <a:buFont typeface="Wingdings" pitchFamily="2" charset="2"/>
              <a:buChar char="ü"/>
            </a:pPr>
            <a:r>
              <a:rPr lang="tr-TR" sz="2800" dirty="0"/>
              <a:t>Daha fazla  işletmeye özgü bilgi sağlama</a:t>
            </a:r>
          </a:p>
          <a:p>
            <a:pPr marL="171450" indent="-171450">
              <a:spcAft>
                <a:spcPts val="1200"/>
              </a:spcAft>
              <a:buClr>
                <a:srgbClr val="D1493B"/>
              </a:buClr>
              <a:buFont typeface="Wingdings" pitchFamily="2" charset="2"/>
              <a:buChar char="ü"/>
            </a:pPr>
            <a:r>
              <a:rPr lang="tr-TR" sz="2800" dirty="0"/>
              <a:t>Denetimin kalitesinde artma ve denetim kalitesine yönelik kullanıcı algısında artma</a:t>
            </a:r>
            <a:endParaRPr lang="en-US" sz="2800" dirty="0"/>
          </a:p>
        </p:txBody>
      </p:sp>
      <p:sp>
        <p:nvSpPr>
          <p:cNvPr id="25" name="Subtitle 2"/>
          <p:cNvSpPr txBox="1">
            <a:spLocks/>
          </p:cNvSpPr>
          <p:nvPr/>
        </p:nvSpPr>
        <p:spPr>
          <a:xfrm>
            <a:off x="539552" y="337505"/>
            <a:ext cx="8064896"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chemeClr val="tx1">
                    <a:lumMod val="65000"/>
                    <a:lumOff val="35000"/>
                  </a:schemeClr>
                </a:solidFill>
                <a:latin typeface="+mj-lt"/>
                <a:ea typeface="Franchise" pitchFamily="49" charset="0"/>
              </a:rPr>
              <a:t>Yeni </a:t>
            </a:r>
            <a:r>
              <a:rPr lang="en-US" sz="3500" b="1" spc="-150" dirty="0" err="1" smtClean="0">
                <a:solidFill>
                  <a:schemeClr val="tx1">
                    <a:lumMod val="65000"/>
                    <a:lumOff val="35000"/>
                  </a:schemeClr>
                </a:solidFill>
                <a:latin typeface="+mj-lt"/>
                <a:ea typeface="Franchise" pitchFamily="49" charset="0"/>
              </a:rPr>
              <a:t>Denetçi</a:t>
            </a:r>
            <a:r>
              <a:rPr lang="en-US" sz="3500" b="1" spc="-150" dirty="0" smtClean="0">
                <a:solidFill>
                  <a:schemeClr val="tx1">
                    <a:lumMod val="65000"/>
                    <a:lumOff val="35000"/>
                  </a:schemeClr>
                </a:solidFill>
                <a:latin typeface="+mj-lt"/>
                <a:ea typeface="Franchise" pitchFamily="49" charset="0"/>
              </a:rPr>
              <a:t> </a:t>
            </a:r>
            <a:r>
              <a:rPr lang="en-US" sz="3500" b="1" spc="-150" dirty="0" err="1" smtClean="0">
                <a:solidFill>
                  <a:schemeClr val="tx1">
                    <a:lumMod val="65000"/>
                    <a:lumOff val="35000"/>
                  </a:schemeClr>
                </a:solidFill>
                <a:latin typeface="+mj-lt"/>
                <a:ea typeface="Franchise" pitchFamily="49" charset="0"/>
              </a:rPr>
              <a:t>Raporlarında</a:t>
            </a:r>
            <a:r>
              <a:rPr lang="tr-TR" sz="3500" b="1" spc="-150" dirty="0" smtClean="0">
                <a:solidFill>
                  <a:schemeClr val="tx1">
                    <a:lumMod val="65000"/>
                    <a:lumOff val="35000"/>
                  </a:schemeClr>
                </a:solidFill>
                <a:latin typeface="+mj-lt"/>
                <a:ea typeface="Franchise" pitchFamily="49" charset="0"/>
              </a:rPr>
              <a:t>n</a:t>
            </a:r>
            <a:r>
              <a:rPr lang="en-US" sz="3500" b="1" spc="-150" dirty="0" smtClean="0">
                <a:solidFill>
                  <a:schemeClr val="tx1">
                    <a:lumMod val="65000"/>
                    <a:lumOff val="35000"/>
                  </a:schemeClr>
                </a:solidFill>
                <a:latin typeface="+mj-lt"/>
                <a:ea typeface="Franchise" pitchFamily="49" charset="0"/>
              </a:rPr>
              <a:t> </a:t>
            </a:r>
            <a:r>
              <a:rPr lang="tr-TR" sz="3500" b="1" spc="-150" dirty="0" smtClean="0">
                <a:solidFill>
                  <a:schemeClr val="tx1">
                    <a:lumMod val="65000"/>
                    <a:lumOff val="35000"/>
                  </a:schemeClr>
                </a:solidFill>
                <a:latin typeface="+mj-lt"/>
                <a:ea typeface="Franchise" pitchFamily="49" charset="0"/>
              </a:rPr>
              <a:t>Beklenen Faydalar</a:t>
            </a:r>
            <a:endParaRPr lang="en-US" sz="3500" b="1" spc="-150" dirty="0" smtClean="0">
              <a:solidFill>
                <a:schemeClr val="tx1">
                  <a:lumMod val="65000"/>
                  <a:lumOff val="35000"/>
                </a:schemeClr>
              </a:solidFill>
              <a:latin typeface="+mj-lt"/>
              <a:ea typeface="Franchise" pitchFamily="49" charset="0"/>
            </a:endParaRPr>
          </a:p>
        </p:txBody>
      </p:sp>
      <p:sp>
        <p:nvSpPr>
          <p:cNvPr id="59" name="TextBox 58"/>
          <p:cNvSpPr txBox="1"/>
          <p:nvPr/>
        </p:nvSpPr>
        <p:spPr>
          <a:xfrm>
            <a:off x="611560" y="1268760"/>
            <a:ext cx="8208912" cy="553998"/>
          </a:xfrm>
          <a:prstGeom prst="rect">
            <a:avLst/>
          </a:prstGeom>
          <a:noFill/>
        </p:spPr>
        <p:txBody>
          <a:bodyPr wrap="square" rtlCol="0">
            <a:spAutoFit/>
          </a:bodyPr>
          <a:lstStyle/>
          <a:p>
            <a:r>
              <a:rPr lang="tr-TR" sz="3000" dirty="0" smtClean="0">
                <a:solidFill>
                  <a:srgbClr val="C00000"/>
                </a:solidFill>
              </a:rPr>
              <a:t>Finansal Tablo Denetimlerine Olan Güveni Artırmak</a:t>
            </a:r>
            <a:endParaRPr lang="en-US" sz="3000" dirty="0">
              <a:solidFill>
                <a:srgbClr val="C00000"/>
              </a:solidFill>
              <a:latin typeface="Signika Negative" pitchFamily="2"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42345027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6">
                                            <p:txEl>
                                              <p:pRg st="4" end="4"/>
                                            </p:txEl>
                                          </p:spTgt>
                                        </p:tgtEl>
                                        <p:attrNameLst>
                                          <p:attrName>style.visibility</p:attrName>
                                        </p:attrNameLst>
                                      </p:cBhvr>
                                      <p:to>
                                        <p:strVal val="visible"/>
                                      </p:to>
                                    </p:set>
                                    <p:animEffect transition="in" filter="fade">
                                      <p:cBhvr>
                                        <p:cTn id="30" dur="500"/>
                                        <p:tgtEl>
                                          <p:spTgt spid="2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
                                            <p:txEl>
                                              <p:pRg st="5" end="5"/>
                                            </p:txEl>
                                          </p:spTgt>
                                        </p:tgtEl>
                                        <p:attrNameLst>
                                          <p:attrName>style.visibility</p:attrName>
                                        </p:attrNameLst>
                                      </p:cBhvr>
                                      <p:to>
                                        <p:strVal val="visible"/>
                                      </p:to>
                                    </p:set>
                                    <p:animEffect transition="in" filter="fade">
                                      <p:cBhvr>
                                        <p:cTn id="35" dur="500"/>
                                        <p:tgtEl>
                                          <p:spTgt spid="26">
                                            <p:txEl>
                                              <p:pRg st="5" end="5"/>
                                            </p:txEl>
                                          </p:spTgt>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P spid="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27584" y="2383508"/>
            <a:ext cx="7560840" cy="3339376"/>
          </a:xfrm>
          <a:prstGeom prst="rect">
            <a:avLst/>
          </a:prstGeom>
          <a:noFill/>
        </p:spPr>
        <p:txBody>
          <a:bodyPr wrap="square" rtlCol="0">
            <a:spAutoFit/>
          </a:bodyPr>
          <a:lstStyle/>
          <a:p>
            <a:pPr marL="171450" indent="-171450" algn="just">
              <a:spcAft>
                <a:spcPts val="1800"/>
              </a:spcAft>
              <a:buClr>
                <a:srgbClr val="D1493B"/>
              </a:buClr>
              <a:buFont typeface="Wingdings" pitchFamily="2" charset="2"/>
              <a:buChar char="ü"/>
            </a:pPr>
            <a:r>
              <a:rPr lang="tr-TR" sz="2800" dirty="0"/>
              <a:t>Yatırımcıların dikkatini finansal tablolarda yer alan önemli yönetim muhakemelerine ve denetçinin ele aldığı önemli hususlara çekerek işletmeyi ve finansal tabloları daha iyi anlamlarını sağlamak</a:t>
            </a:r>
            <a:r>
              <a:rPr lang="en-US" sz="2800" dirty="0"/>
              <a:t>,</a:t>
            </a:r>
            <a:endParaRPr lang="tr-TR" sz="2800" dirty="0"/>
          </a:p>
          <a:p>
            <a:pPr marL="171450" indent="-171450" algn="just">
              <a:spcAft>
                <a:spcPts val="1800"/>
              </a:spcAft>
              <a:buClr>
                <a:srgbClr val="D1493B"/>
              </a:buClr>
              <a:buFont typeface="Wingdings" pitchFamily="2" charset="2"/>
              <a:buChar char="ü"/>
            </a:pPr>
            <a:r>
              <a:rPr lang="tr-TR" sz="2800" dirty="0"/>
              <a:t>Kullanıcıların yönetim ve üst yönetimle olan görüşmelerine zemin kazandırmak</a:t>
            </a:r>
            <a:endParaRPr lang="en-US" sz="2800" dirty="0"/>
          </a:p>
        </p:txBody>
      </p:sp>
      <p:sp>
        <p:nvSpPr>
          <p:cNvPr id="25" name="Subtitle 2"/>
          <p:cNvSpPr txBox="1">
            <a:spLocks/>
          </p:cNvSpPr>
          <p:nvPr/>
        </p:nvSpPr>
        <p:spPr>
          <a:xfrm>
            <a:off x="395536" y="337505"/>
            <a:ext cx="8280920" cy="7872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chemeClr val="tx1">
                    <a:lumMod val="65000"/>
                    <a:lumOff val="35000"/>
                  </a:schemeClr>
                </a:solidFill>
                <a:latin typeface="+mj-lt"/>
                <a:ea typeface="Franchise" pitchFamily="49" charset="0"/>
              </a:rPr>
              <a:t>Yeni </a:t>
            </a:r>
            <a:r>
              <a:rPr lang="en-US" sz="3500" b="1" spc="-150" dirty="0" err="1" smtClean="0">
                <a:solidFill>
                  <a:schemeClr val="tx1">
                    <a:lumMod val="65000"/>
                    <a:lumOff val="35000"/>
                  </a:schemeClr>
                </a:solidFill>
                <a:latin typeface="+mj-lt"/>
                <a:ea typeface="Franchise" pitchFamily="49" charset="0"/>
              </a:rPr>
              <a:t>Denetçi</a:t>
            </a:r>
            <a:r>
              <a:rPr lang="en-US" sz="3500" b="1" spc="-150" dirty="0" smtClean="0">
                <a:solidFill>
                  <a:schemeClr val="tx1">
                    <a:lumMod val="65000"/>
                    <a:lumOff val="35000"/>
                  </a:schemeClr>
                </a:solidFill>
                <a:latin typeface="+mj-lt"/>
                <a:ea typeface="Franchise" pitchFamily="49" charset="0"/>
              </a:rPr>
              <a:t> </a:t>
            </a:r>
            <a:r>
              <a:rPr lang="en-US" sz="3500" b="1" spc="-150" dirty="0" err="1" smtClean="0">
                <a:solidFill>
                  <a:schemeClr val="tx1">
                    <a:lumMod val="65000"/>
                    <a:lumOff val="35000"/>
                  </a:schemeClr>
                </a:solidFill>
                <a:latin typeface="+mj-lt"/>
                <a:ea typeface="Franchise" pitchFamily="49" charset="0"/>
              </a:rPr>
              <a:t>Raporlarında</a:t>
            </a:r>
            <a:r>
              <a:rPr lang="tr-TR" sz="3500" b="1" spc="-150" dirty="0" smtClean="0">
                <a:solidFill>
                  <a:schemeClr val="tx1">
                    <a:lumMod val="65000"/>
                    <a:lumOff val="35000"/>
                  </a:schemeClr>
                </a:solidFill>
                <a:latin typeface="+mj-lt"/>
                <a:ea typeface="Franchise" pitchFamily="49" charset="0"/>
              </a:rPr>
              <a:t>n</a:t>
            </a:r>
            <a:r>
              <a:rPr lang="en-US" sz="3500" b="1" spc="-150" dirty="0" smtClean="0">
                <a:solidFill>
                  <a:schemeClr val="tx1">
                    <a:lumMod val="65000"/>
                    <a:lumOff val="35000"/>
                  </a:schemeClr>
                </a:solidFill>
                <a:latin typeface="+mj-lt"/>
                <a:ea typeface="Franchise" pitchFamily="49" charset="0"/>
              </a:rPr>
              <a:t> </a:t>
            </a:r>
            <a:r>
              <a:rPr lang="tr-TR" sz="3500" b="1" spc="-150" dirty="0" smtClean="0">
                <a:solidFill>
                  <a:schemeClr val="tx1">
                    <a:lumMod val="65000"/>
                    <a:lumOff val="35000"/>
                  </a:schemeClr>
                </a:solidFill>
                <a:latin typeface="+mj-lt"/>
                <a:ea typeface="Franchise" pitchFamily="49" charset="0"/>
              </a:rPr>
              <a:t>Beklenen Faydalar</a:t>
            </a:r>
            <a:endParaRPr lang="en-US" sz="3500" b="1" spc="-150" dirty="0" smtClean="0">
              <a:solidFill>
                <a:schemeClr val="tx1">
                  <a:lumMod val="65000"/>
                  <a:lumOff val="35000"/>
                </a:schemeClr>
              </a:solidFill>
              <a:latin typeface="+mj-lt"/>
              <a:ea typeface="Franchise" pitchFamily="49" charset="0"/>
            </a:endParaRPr>
          </a:p>
        </p:txBody>
      </p:sp>
      <p:sp>
        <p:nvSpPr>
          <p:cNvPr id="59" name="TextBox 58"/>
          <p:cNvSpPr txBox="1"/>
          <p:nvPr/>
        </p:nvSpPr>
        <p:spPr>
          <a:xfrm>
            <a:off x="755575" y="1367845"/>
            <a:ext cx="8142237" cy="553998"/>
          </a:xfrm>
          <a:prstGeom prst="rect">
            <a:avLst/>
          </a:prstGeom>
          <a:noFill/>
        </p:spPr>
        <p:txBody>
          <a:bodyPr wrap="square" rtlCol="0">
            <a:spAutoFit/>
          </a:bodyPr>
          <a:lstStyle/>
          <a:p>
            <a:r>
              <a:rPr lang="tr-TR" sz="3000" dirty="0">
                <a:solidFill>
                  <a:srgbClr val="C00000"/>
                </a:solidFill>
              </a:rPr>
              <a:t>Finansal Tablo Denetimlerine </a:t>
            </a:r>
            <a:r>
              <a:rPr lang="tr-TR" sz="3000" dirty="0" smtClean="0">
                <a:solidFill>
                  <a:srgbClr val="C00000"/>
                </a:solidFill>
              </a:rPr>
              <a:t>Olan </a:t>
            </a:r>
            <a:r>
              <a:rPr lang="tr-TR" sz="3000" dirty="0">
                <a:solidFill>
                  <a:srgbClr val="C00000"/>
                </a:solidFill>
              </a:rPr>
              <a:t>Güveni </a:t>
            </a:r>
            <a:r>
              <a:rPr lang="tr-TR" sz="3000" dirty="0" smtClean="0">
                <a:solidFill>
                  <a:srgbClr val="C00000"/>
                </a:solidFill>
              </a:rPr>
              <a:t>Artırmak</a:t>
            </a:r>
            <a:endParaRPr lang="en-US" sz="3000" dirty="0">
              <a:solidFill>
                <a:srgbClr val="C00000"/>
              </a:solidFill>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428382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fade">
                                      <p:cBhvr>
                                        <p:cTn id="2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P spid="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ubtitle 2"/>
          <p:cNvSpPr txBox="1">
            <a:spLocks/>
          </p:cNvSpPr>
          <p:nvPr/>
        </p:nvSpPr>
        <p:spPr>
          <a:xfrm>
            <a:off x="1020844" y="525243"/>
            <a:ext cx="7419514" cy="10767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Revize</a:t>
            </a:r>
            <a:r>
              <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Edilen</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veya</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Yeni</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Oluşturulan</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Standartlar</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Neler</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a:t>
            </a:r>
            <a:endPar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18" name="Oval 17"/>
          <p:cNvSpPr/>
          <p:nvPr/>
        </p:nvSpPr>
        <p:spPr>
          <a:xfrm>
            <a:off x="1455778" y="2430826"/>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Oval 13"/>
          <p:cNvSpPr/>
          <p:nvPr/>
        </p:nvSpPr>
        <p:spPr>
          <a:xfrm>
            <a:off x="1475656" y="4176098"/>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TextBox 33"/>
          <p:cNvSpPr txBox="1"/>
          <p:nvPr/>
        </p:nvSpPr>
        <p:spPr>
          <a:xfrm>
            <a:off x="2286063" y="2274149"/>
            <a:ext cx="6430616" cy="1446550"/>
          </a:xfrm>
          <a:prstGeom prst="rect">
            <a:avLst/>
          </a:prstGeom>
          <a:noFill/>
        </p:spPr>
        <p:txBody>
          <a:bodyPr wrap="square" rtlCol="0">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Kilit Denetim Konularının denetçi raporunda bildirilmesine ilişkin denetçinin sorumluluklarını düzenleyen ISA/</a:t>
            </a:r>
            <a:r>
              <a:rPr lang="en-US" sz="2200" dirty="0" smtClean="0">
                <a:solidFill>
                  <a:srgbClr val="595959"/>
                </a:solidFill>
                <a:latin typeface="Times New Roman" panose="02020603050405020304" pitchFamily="18" charset="0"/>
                <a:cs typeface="Times New Roman" panose="02020603050405020304" pitchFamily="18" charset="0"/>
              </a:rPr>
              <a:t>BDS </a:t>
            </a:r>
            <a:r>
              <a:rPr lang="en-US" sz="2200" dirty="0">
                <a:solidFill>
                  <a:srgbClr val="595959"/>
                </a:solidFill>
                <a:latin typeface="Times New Roman" panose="02020603050405020304" pitchFamily="18" charset="0"/>
                <a:cs typeface="Times New Roman" panose="02020603050405020304" pitchFamily="18" charset="0"/>
              </a:rPr>
              <a:t>701 (Communicating Key Audit Matters in the Independent Auditor's </a:t>
            </a:r>
            <a:r>
              <a:rPr lang="en-US" sz="2200" dirty="0" smtClean="0">
                <a:solidFill>
                  <a:srgbClr val="595959"/>
                </a:solidFill>
                <a:latin typeface="Times New Roman" panose="02020603050405020304" pitchFamily="18" charset="0"/>
                <a:cs typeface="Times New Roman" panose="02020603050405020304" pitchFamily="18" charset="0"/>
              </a:rPr>
              <a:t>Report</a:t>
            </a:r>
            <a:r>
              <a:rPr lang="tr-TR" sz="2200" dirty="0" smtClean="0">
                <a:solidFill>
                  <a:srgbClr val="595959"/>
                </a:solidFill>
                <a:latin typeface="Times New Roman" panose="02020603050405020304" pitchFamily="18" charset="0"/>
                <a:cs typeface="Times New Roman" panose="02020603050405020304" pitchFamily="18" charset="0"/>
              </a:rPr>
              <a:t>)</a:t>
            </a:r>
            <a:r>
              <a:rPr lang="en-US" sz="2200" dirty="0" smtClean="0">
                <a:solidFill>
                  <a:srgbClr val="595959"/>
                </a:solidFill>
                <a:latin typeface="Times New Roman" panose="02020603050405020304" pitchFamily="18" charset="0"/>
                <a:cs typeface="Times New Roman" panose="02020603050405020304" pitchFamily="18" charset="0"/>
              </a:rPr>
              <a:t> </a:t>
            </a:r>
            <a:r>
              <a:rPr lang="en-US" sz="2200" dirty="0">
                <a:solidFill>
                  <a:schemeClr val="bg1">
                    <a:lumMod val="75000"/>
                  </a:schemeClr>
                </a:solidFill>
              </a:rPr>
              <a:t>…</a:t>
            </a:r>
            <a:endParaRPr lang="en-US" sz="2200" b="1" dirty="0">
              <a:solidFill>
                <a:schemeClr val="bg1">
                  <a:lumMod val="75000"/>
                </a:schemeClr>
              </a:solidFill>
              <a:latin typeface="Signika Negative" pitchFamily="2" charset="0"/>
            </a:endParaRPr>
          </a:p>
        </p:txBody>
      </p:sp>
      <p:sp>
        <p:nvSpPr>
          <p:cNvPr id="36" name="TextBox 35"/>
          <p:cNvSpPr txBox="1"/>
          <p:nvPr/>
        </p:nvSpPr>
        <p:spPr>
          <a:xfrm>
            <a:off x="2375965" y="4039999"/>
            <a:ext cx="6142584" cy="1107996"/>
          </a:xfrm>
          <a:prstGeom prst="rect">
            <a:avLst/>
          </a:prstGeom>
          <a:noFill/>
        </p:spPr>
        <p:txBody>
          <a:bodyPr wrap="square" rtlCol="0">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Format ve içerik yönünden ISA/BDS </a:t>
            </a:r>
            <a:r>
              <a:rPr lang="tr-TR" sz="2200" dirty="0">
                <a:solidFill>
                  <a:srgbClr val="595959"/>
                </a:solidFill>
                <a:latin typeface="Times New Roman" panose="02020603050405020304" pitchFamily="18" charset="0"/>
                <a:cs typeface="Times New Roman" panose="02020603050405020304" pitchFamily="18" charset="0"/>
              </a:rPr>
              <a:t>700’de (Finansal Tablolara İlişkin Görüş Oluşturma Ve Raporlama) revizyon…</a:t>
            </a:r>
            <a:endParaRPr lang="en-US" sz="2200" b="1" dirty="0">
              <a:solidFill>
                <a:srgbClr val="595959"/>
              </a:solidFill>
              <a:latin typeface="Times New Roman" panose="02020603050405020304" pitchFamily="18" charset="0"/>
              <a:cs typeface="Times New Roman" panose="02020603050405020304" pitchFamily="18" charset="0"/>
            </a:endParaRPr>
          </a:p>
        </p:txBody>
      </p:sp>
      <p:sp>
        <p:nvSpPr>
          <p:cNvPr id="37" name="Oval 36"/>
          <p:cNvSpPr/>
          <p:nvPr/>
        </p:nvSpPr>
        <p:spPr>
          <a:xfrm>
            <a:off x="1475656" y="5371483"/>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0" name="Flowchart: Off-page Connector 29"/>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04</a:t>
            </a:r>
            <a:endParaRPr lang="en-US" sz="1200" b="1" dirty="0"/>
          </a:p>
        </p:txBody>
      </p:sp>
      <p:sp>
        <p:nvSpPr>
          <p:cNvPr id="43" name="TextBox 35"/>
          <p:cNvSpPr txBox="1"/>
          <p:nvPr/>
        </p:nvSpPr>
        <p:spPr>
          <a:xfrm>
            <a:off x="2317848" y="5487125"/>
            <a:ext cx="6142584" cy="430887"/>
          </a:xfrm>
          <a:prstGeom prst="rect">
            <a:avLst/>
          </a:prstGeom>
          <a:noFill/>
        </p:spPr>
        <p:txBody>
          <a:bodyPr wrap="square" rtlCol="0">
            <a:spAutoFit/>
          </a:bodyPr>
          <a:lstStyle/>
          <a:p>
            <a:r>
              <a:rPr lang="tr-TR" sz="2200" dirty="0">
                <a:solidFill>
                  <a:srgbClr val="595959"/>
                </a:solidFill>
                <a:latin typeface="Times New Roman" panose="02020603050405020304" pitchFamily="18" charset="0"/>
                <a:cs typeface="Times New Roman" panose="02020603050405020304" pitchFamily="18" charset="0"/>
              </a:rPr>
              <a:t>ISA/</a:t>
            </a:r>
            <a:r>
              <a:rPr lang="en-US" sz="2200" dirty="0">
                <a:solidFill>
                  <a:srgbClr val="595959"/>
                </a:solidFill>
                <a:latin typeface="Times New Roman" panose="02020603050405020304" pitchFamily="18" charset="0"/>
                <a:cs typeface="Times New Roman" panose="02020603050405020304" pitchFamily="18" charset="0"/>
              </a:rPr>
              <a:t>BDS 570’de (</a:t>
            </a:r>
            <a:r>
              <a:rPr lang="en-US" sz="2200" dirty="0" err="1">
                <a:solidFill>
                  <a:srgbClr val="595959"/>
                </a:solidFill>
                <a:latin typeface="Times New Roman" panose="02020603050405020304" pitchFamily="18" charset="0"/>
                <a:cs typeface="Times New Roman" panose="02020603050405020304" pitchFamily="18" charset="0"/>
              </a:rPr>
              <a:t>İşletmenin</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Sürekliliği</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smtClean="0">
                <a:solidFill>
                  <a:srgbClr val="595959"/>
                </a:solidFill>
                <a:latin typeface="Times New Roman" panose="02020603050405020304" pitchFamily="18" charset="0"/>
                <a:cs typeface="Times New Roman" panose="02020603050405020304" pitchFamily="18" charset="0"/>
              </a:rPr>
              <a:t>revizyon</a:t>
            </a:r>
            <a:endParaRPr lang="en-US" sz="2200" b="1" dirty="0">
              <a:solidFill>
                <a:srgbClr val="595959"/>
              </a:solidFill>
              <a:latin typeface="Times New Roman" panose="02020603050405020304" pitchFamily="18" charset="0"/>
              <a:cs typeface="Times New Roman" panose="02020603050405020304" pitchFamily="18" charset="0"/>
            </a:endParaRPr>
          </a:p>
        </p:txBody>
      </p:sp>
      <p:pic>
        <p:nvPicPr>
          <p:cNvPr id="44" name="Resim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
        <p:nvSpPr>
          <p:cNvPr id="47" name="Subtitle 2"/>
          <p:cNvSpPr txBox="1">
            <a:spLocks/>
          </p:cNvSpPr>
          <p:nvPr/>
        </p:nvSpPr>
        <p:spPr>
          <a:xfrm>
            <a:off x="1599317" y="2490961"/>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1</a:t>
            </a:r>
            <a:endParaRPr lang="en-US" b="1" spc="-150" dirty="0" smtClean="0">
              <a:solidFill>
                <a:srgbClr val="D1493B"/>
              </a:solidFill>
              <a:latin typeface="Signika Negative" pitchFamily="2" charset="0"/>
              <a:ea typeface="Franchise" pitchFamily="49" charset="0"/>
            </a:endParaRPr>
          </a:p>
        </p:txBody>
      </p:sp>
      <p:sp>
        <p:nvSpPr>
          <p:cNvPr id="48" name="Subtitle 2"/>
          <p:cNvSpPr txBox="1">
            <a:spLocks/>
          </p:cNvSpPr>
          <p:nvPr/>
        </p:nvSpPr>
        <p:spPr>
          <a:xfrm>
            <a:off x="1619194" y="4242624"/>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a:solidFill>
                  <a:schemeClr val="bg1"/>
                </a:solidFill>
                <a:latin typeface="Signika Negative" pitchFamily="2" charset="0"/>
                <a:ea typeface="Franchise" pitchFamily="49" charset="0"/>
              </a:rPr>
              <a:t>2</a:t>
            </a:r>
            <a:endParaRPr lang="en-US" b="1" spc="-150" dirty="0" smtClean="0">
              <a:solidFill>
                <a:srgbClr val="D1493B"/>
              </a:solidFill>
              <a:latin typeface="Signika Negative" pitchFamily="2" charset="0"/>
              <a:ea typeface="Franchise" pitchFamily="49" charset="0"/>
            </a:endParaRPr>
          </a:p>
        </p:txBody>
      </p:sp>
      <p:sp>
        <p:nvSpPr>
          <p:cNvPr id="56" name="Subtitle 2"/>
          <p:cNvSpPr txBox="1">
            <a:spLocks/>
          </p:cNvSpPr>
          <p:nvPr/>
        </p:nvSpPr>
        <p:spPr>
          <a:xfrm>
            <a:off x="1619672" y="5438010"/>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3</a:t>
            </a:r>
            <a:endParaRPr lang="en-US" b="1" spc="-150" dirty="0" smtClean="0">
              <a:solidFill>
                <a:srgbClr val="D1493B"/>
              </a:solidFill>
              <a:latin typeface="Signika Negative" pitchFamily="2" charset="0"/>
              <a:ea typeface="Franchise" pitchFamily="49" charset="0"/>
            </a:endParaRPr>
          </a:p>
        </p:txBody>
      </p:sp>
    </p:spTree>
    <p:extLst>
      <p:ext uri="{BB962C8B-B14F-4D97-AF65-F5344CB8AC3E}">
        <p14:creationId xmlns:p14="http://schemas.microsoft.com/office/powerpoint/2010/main" val="338108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ubtitle 2"/>
          <p:cNvSpPr txBox="1">
            <a:spLocks/>
          </p:cNvSpPr>
          <p:nvPr/>
        </p:nvSpPr>
        <p:spPr>
          <a:xfrm>
            <a:off x="1099035" y="373423"/>
            <a:ext cx="7419514" cy="10767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Revize</a:t>
            </a:r>
            <a:r>
              <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Edilen</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veya</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Yeni</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Oluşturulan</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Standartlar</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Neler</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a:t>
            </a:r>
            <a:endPar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18" name="Oval 17"/>
          <p:cNvSpPr/>
          <p:nvPr/>
        </p:nvSpPr>
        <p:spPr>
          <a:xfrm>
            <a:off x="1441308" y="2212121"/>
            <a:ext cx="703955" cy="610633"/>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Oval 13"/>
          <p:cNvSpPr/>
          <p:nvPr/>
        </p:nvSpPr>
        <p:spPr>
          <a:xfrm>
            <a:off x="1455414" y="3100989"/>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TextBox 33"/>
          <p:cNvSpPr txBox="1"/>
          <p:nvPr/>
        </p:nvSpPr>
        <p:spPr>
          <a:xfrm>
            <a:off x="2467197" y="2097648"/>
            <a:ext cx="6430616" cy="769441"/>
          </a:xfrm>
          <a:prstGeom prst="rect">
            <a:avLst/>
          </a:prstGeom>
          <a:noFill/>
        </p:spPr>
        <p:txBody>
          <a:bodyPr wrap="square" rtlCol="0">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ISA/</a:t>
            </a:r>
            <a:r>
              <a:rPr lang="en-US" sz="2200" dirty="0" smtClean="0">
                <a:solidFill>
                  <a:srgbClr val="595959"/>
                </a:solidFill>
                <a:latin typeface="Times New Roman" panose="02020603050405020304" pitchFamily="18" charset="0"/>
                <a:cs typeface="Times New Roman" panose="02020603050405020304" pitchFamily="18" charset="0"/>
              </a:rPr>
              <a:t>BDS </a:t>
            </a:r>
            <a:r>
              <a:rPr lang="en-US" sz="2200" dirty="0">
                <a:solidFill>
                  <a:srgbClr val="595959"/>
                </a:solidFill>
                <a:latin typeface="Times New Roman" panose="02020603050405020304" pitchFamily="18" charset="0"/>
                <a:cs typeface="Times New Roman" panose="02020603050405020304" pitchFamily="18" charset="0"/>
              </a:rPr>
              <a:t>705 (</a:t>
            </a:r>
            <a:r>
              <a:rPr lang="en-US" sz="2200" dirty="0" err="1">
                <a:solidFill>
                  <a:srgbClr val="595959"/>
                </a:solidFill>
                <a:latin typeface="Times New Roman" panose="02020603050405020304" pitchFamily="18" charset="0"/>
                <a:cs typeface="Times New Roman" panose="02020603050405020304" pitchFamily="18" charset="0"/>
              </a:rPr>
              <a:t>revize</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Bağımsız</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Denetçi</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Raporunda</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Olumlu</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Görüş</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Dışında</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Bir</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Görüş</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smtClean="0">
                <a:solidFill>
                  <a:srgbClr val="595959"/>
                </a:solidFill>
                <a:latin typeface="Times New Roman" panose="02020603050405020304" pitchFamily="18" charset="0"/>
                <a:cs typeface="Times New Roman" panose="02020603050405020304" pitchFamily="18" charset="0"/>
              </a:rPr>
              <a:t>Verilmesi</a:t>
            </a:r>
            <a:endParaRPr lang="en-US" sz="2200" b="1" dirty="0">
              <a:solidFill>
                <a:schemeClr val="bg1">
                  <a:lumMod val="75000"/>
                </a:schemeClr>
              </a:solidFill>
              <a:latin typeface="Signika Negative" pitchFamily="2" charset="0"/>
            </a:endParaRPr>
          </a:p>
        </p:txBody>
      </p:sp>
      <p:sp>
        <p:nvSpPr>
          <p:cNvPr id="36" name="TextBox 35"/>
          <p:cNvSpPr txBox="1"/>
          <p:nvPr/>
        </p:nvSpPr>
        <p:spPr>
          <a:xfrm>
            <a:off x="2492541" y="3024882"/>
            <a:ext cx="6142584" cy="1107996"/>
          </a:xfrm>
          <a:prstGeom prst="rect">
            <a:avLst/>
          </a:prstGeom>
          <a:noFill/>
        </p:spPr>
        <p:txBody>
          <a:bodyPr wrap="square" rtlCol="0">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ISA/</a:t>
            </a:r>
            <a:r>
              <a:rPr lang="en-US" sz="2200" dirty="0" smtClean="0">
                <a:solidFill>
                  <a:srgbClr val="595959"/>
                </a:solidFill>
                <a:latin typeface="Times New Roman" panose="02020603050405020304" pitchFamily="18" charset="0"/>
                <a:cs typeface="Times New Roman" panose="02020603050405020304" pitchFamily="18" charset="0"/>
              </a:rPr>
              <a:t>BDS </a:t>
            </a:r>
            <a:r>
              <a:rPr lang="en-US" sz="2200" dirty="0">
                <a:solidFill>
                  <a:srgbClr val="595959"/>
                </a:solidFill>
                <a:latin typeface="Times New Roman" panose="02020603050405020304" pitchFamily="18" charset="0"/>
                <a:cs typeface="Times New Roman" panose="02020603050405020304" pitchFamily="18" charset="0"/>
              </a:rPr>
              <a:t>706 (</a:t>
            </a:r>
            <a:r>
              <a:rPr lang="en-US" sz="2200" dirty="0" err="1">
                <a:solidFill>
                  <a:srgbClr val="595959"/>
                </a:solidFill>
                <a:latin typeface="Times New Roman" panose="02020603050405020304" pitchFamily="18" charset="0"/>
                <a:cs typeface="Times New Roman" panose="02020603050405020304" pitchFamily="18" charset="0"/>
              </a:rPr>
              <a:t>revize</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Bağımsız</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Denetçi</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Raporunda</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Yer</a:t>
            </a:r>
            <a:r>
              <a:rPr lang="en-US" sz="2200" dirty="0">
                <a:solidFill>
                  <a:srgbClr val="595959"/>
                </a:solidFill>
                <a:latin typeface="Times New Roman" panose="02020603050405020304" pitchFamily="18" charset="0"/>
                <a:cs typeface="Times New Roman" panose="02020603050405020304" pitchFamily="18" charset="0"/>
              </a:rPr>
              <a:t> Alan </a:t>
            </a:r>
            <a:r>
              <a:rPr lang="en-US" sz="2200" dirty="0" err="1">
                <a:solidFill>
                  <a:srgbClr val="595959"/>
                </a:solidFill>
                <a:latin typeface="Times New Roman" panose="02020603050405020304" pitchFamily="18" charset="0"/>
                <a:cs typeface="Times New Roman" panose="02020603050405020304" pitchFamily="18" charset="0"/>
              </a:rPr>
              <a:t>Dikkat</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Çekilen</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Hususlar</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Ve</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Diğer</a:t>
            </a:r>
            <a:r>
              <a:rPr lang="en-US" sz="2200" dirty="0">
                <a:solidFill>
                  <a:srgbClr val="595959"/>
                </a:solidFill>
                <a:latin typeface="Times New Roman" panose="02020603050405020304" pitchFamily="18" charset="0"/>
                <a:cs typeface="Times New Roman" panose="02020603050405020304" pitchFamily="18" charset="0"/>
              </a:rPr>
              <a:t> </a:t>
            </a:r>
            <a:r>
              <a:rPr lang="en-US" sz="2200" dirty="0" err="1">
                <a:solidFill>
                  <a:srgbClr val="595959"/>
                </a:solidFill>
                <a:latin typeface="Times New Roman" panose="02020603050405020304" pitchFamily="18" charset="0"/>
                <a:cs typeface="Times New Roman" panose="02020603050405020304" pitchFamily="18" charset="0"/>
              </a:rPr>
              <a:t>Hususlar</a:t>
            </a:r>
            <a:r>
              <a:rPr lang="en-US" sz="2200" dirty="0">
                <a:solidFill>
                  <a:srgbClr val="595959"/>
                </a:solidFill>
                <a:latin typeface="Times New Roman" panose="02020603050405020304" pitchFamily="18" charset="0"/>
                <a:cs typeface="Times New Roman" panose="02020603050405020304" pitchFamily="18" charset="0"/>
              </a:rPr>
              <a:t> </a:t>
            </a:r>
            <a:r>
              <a:rPr lang="tr-TR" sz="2200" dirty="0">
                <a:solidFill>
                  <a:srgbClr val="595959"/>
                </a:solidFill>
                <a:latin typeface="Times New Roman" panose="02020603050405020304" pitchFamily="18" charset="0"/>
                <a:cs typeface="Times New Roman" panose="02020603050405020304" pitchFamily="18" charset="0"/>
              </a:rPr>
              <a:t> </a:t>
            </a:r>
            <a:r>
              <a:rPr lang="en-US" sz="2200" dirty="0" err="1" smtClean="0">
                <a:solidFill>
                  <a:srgbClr val="595959"/>
                </a:solidFill>
                <a:latin typeface="Times New Roman" panose="02020603050405020304" pitchFamily="18" charset="0"/>
                <a:cs typeface="Times New Roman" panose="02020603050405020304" pitchFamily="18" charset="0"/>
              </a:rPr>
              <a:t>Paragrafları</a:t>
            </a:r>
            <a:endParaRPr lang="en-US" sz="2200" b="1" dirty="0">
              <a:solidFill>
                <a:srgbClr val="595959"/>
              </a:solidFill>
              <a:latin typeface="Times New Roman" panose="02020603050405020304" pitchFamily="18" charset="0"/>
              <a:cs typeface="Times New Roman" panose="02020603050405020304" pitchFamily="18" charset="0"/>
            </a:endParaRPr>
          </a:p>
        </p:txBody>
      </p:sp>
      <p:sp>
        <p:nvSpPr>
          <p:cNvPr id="37" name="Oval 36"/>
          <p:cNvSpPr/>
          <p:nvPr/>
        </p:nvSpPr>
        <p:spPr>
          <a:xfrm>
            <a:off x="1430937" y="4323663"/>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0" name="Flowchart: Off-page Connector 29"/>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04</a:t>
            </a:r>
            <a:endParaRPr lang="en-US" sz="1200" b="1" dirty="0"/>
          </a:p>
        </p:txBody>
      </p:sp>
      <p:sp>
        <p:nvSpPr>
          <p:cNvPr id="43" name="TextBox 35"/>
          <p:cNvSpPr txBox="1"/>
          <p:nvPr/>
        </p:nvSpPr>
        <p:spPr>
          <a:xfrm>
            <a:off x="2375965" y="5301589"/>
            <a:ext cx="6142584" cy="1107996"/>
          </a:xfrm>
          <a:prstGeom prst="rect">
            <a:avLst/>
          </a:prstGeom>
          <a:noFill/>
        </p:spPr>
        <p:txBody>
          <a:bodyPr wrap="square" rtlCol="0">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ISA/BDS </a:t>
            </a:r>
            <a:r>
              <a:rPr lang="tr-TR" sz="2200" dirty="0">
                <a:solidFill>
                  <a:srgbClr val="595959"/>
                </a:solidFill>
                <a:latin typeface="Times New Roman" panose="02020603050405020304" pitchFamily="18" charset="0"/>
                <a:cs typeface="Times New Roman" panose="02020603050405020304" pitchFamily="18" charset="0"/>
              </a:rPr>
              <a:t>720’de (Bağımsız Denetçinin Denetlenmiş Finansal Tabloları İçeren Dokümanlardaki Diğer Bilgilere İlişkin Sorumlulukları ) revizyon… </a:t>
            </a:r>
            <a:endParaRPr lang="en-US" sz="2200" b="1" dirty="0">
              <a:solidFill>
                <a:srgbClr val="595959"/>
              </a:solidFill>
              <a:latin typeface="Times New Roman" panose="02020603050405020304" pitchFamily="18" charset="0"/>
              <a:cs typeface="Times New Roman" panose="02020603050405020304" pitchFamily="18" charset="0"/>
            </a:endParaRPr>
          </a:p>
        </p:txBody>
      </p:sp>
      <p:pic>
        <p:nvPicPr>
          <p:cNvPr id="44" name="Resim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
        <p:nvSpPr>
          <p:cNvPr id="47" name="Subtitle 2"/>
          <p:cNvSpPr txBox="1">
            <a:spLocks/>
          </p:cNvSpPr>
          <p:nvPr/>
        </p:nvSpPr>
        <p:spPr>
          <a:xfrm>
            <a:off x="1574953" y="2244200"/>
            <a:ext cx="377125" cy="4952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4</a:t>
            </a:r>
            <a:endParaRPr lang="en-US" b="1" spc="-150" dirty="0" smtClean="0">
              <a:solidFill>
                <a:srgbClr val="D1493B"/>
              </a:solidFill>
              <a:latin typeface="Signika Negative" pitchFamily="2" charset="0"/>
              <a:ea typeface="Franchise" pitchFamily="49" charset="0"/>
            </a:endParaRPr>
          </a:p>
        </p:txBody>
      </p:sp>
      <p:sp>
        <p:nvSpPr>
          <p:cNvPr id="48" name="Subtitle 2"/>
          <p:cNvSpPr txBox="1">
            <a:spLocks/>
          </p:cNvSpPr>
          <p:nvPr/>
        </p:nvSpPr>
        <p:spPr>
          <a:xfrm>
            <a:off x="1598952" y="3167515"/>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5</a:t>
            </a:r>
            <a:endParaRPr lang="en-US" b="1" spc="-150" dirty="0" smtClean="0">
              <a:solidFill>
                <a:srgbClr val="D1493B"/>
              </a:solidFill>
              <a:latin typeface="Signika Negative" pitchFamily="2" charset="0"/>
              <a:ea typeface="Franchise" pitchFamily="49" charset="0"/>
            </a:endParaRPr>
          </a:p>
        </p:txBody>
      </p:sp>
      <p:sp>
        <p:nvSpPr>
          <p:cNvPr id="56" name="Subtitle 2"/>
          <p:cNvSpPr txBox="1">
            <a:spLocks/>
          </p:cNvSpPr>
          <p:nvPr/>
        </p:nvSpPr>
        <p:spPr>
          <a:xfrm>
            <a:off x="1574953" y="4390190"/>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a:solidFill>
                  <a:schemeClr val="bg1"/>
                </a:solidFill>
                <a:latin typeface="Signika Negative" pitchFamily="2" charset="0"/>
                <a:ea typeface="Franchise" pitchFamily="49" charset="0"/>
              </a:rPr>
              <a:t>6</a:t>
            </a:r>
            <a:endParaRPr lang="en-US" b="1" spc="-150" dirty="0" smtClean="0">
              <a:solidFill>
                <a:srgbClr val="D1493B"/>
              </a:solidFill>
              <a:latin typeface="Signika Negative" pitchFamily="2" charset="0"/>
              <a:ea typeface="Franchise" pitchFamily="49" charset="0"/>
            </a:endParaRPr>
          </a:p>
        </p:txBody>
      </p:sp>
      <p:sp>
        <p:nvSpPr>
          <p:cNvPr id="15" name="Oval 14"/>
          <p:cNvSpPr/>
          <p:nvPr/>
        </p:nvSpPr>
        <p:spPr>
          <a:xfrm>
            <a:off x="1455414" y="5382466"/>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Subtitle 2"/>
          <p:cNvSpPr txBox="1">
            <a:spLocks/>
          </p:cNvSpPr>
          <p:nvPr/>
        </p:nvSpPr>
        <p:spPr>
          <a:xfrm>
            <a:off x="1599430" y="5448993"/>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a:solidFill>
                  <a:schemeClr val="bg1"/>
                </a:solidFill>
                <a:latin typeface="Signika Negative" pitchFamily="2" charset="0"/>
                <a:ea typeface="Franchise" pitchFamily="49" charset="0"/>
              </a:rPr>
              <a:t>7</a:t>
            </a:r>
            <a:endParaRPr lang="en-US" b="1" spc="-150" dirty="0" smtClean="0">
              <a:solidFill>
                <a:srgbClr val="D1493B"/>
              </a:solidFill>
              <a:latin typeface="Signika Negative" pitchFamily="2" charset="0"/>
              <a:ea typeface="Franchise" pitchFamily="49" charset="0"/>
            </a:endParaRPr>
          </a:p>
        </p:txBody>
      </p:sp>
      <p:sp>
        <p:nvSpPr>
          <p:cNvPr id="2" name="Dikdörtgen 1"/>
          <p:cNvSpPr/>
          <p:nvPr/>
        </p:nvSpPr>
        <p:spPr>
          <a:xfrm>
            <a:off x="2492541" y="4342590"/>
            <a:ext cx="5999487" cy="769441"/>
          </a:xfrm>
          <a:prstGeom prst="rect">
            <a:avLst/>
          </a:prstGeom>
        </p:spPr>
        <p:txBody>
          <a:bodyPr wrap="square">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ISA/BDS </a:t>
            </a:r>
            <a:r>
              <a:rPr lang="tr-TR" sz="2200" dirty="0">
                <a:solidFill>
                  <a:srgbClr val="595959"/>
                </a:solidFill>
                <a:latin typeface="Times New Roman" panose="02020603050405020304" pitchFamily="18" charset="0"/>
                <a:cs typeface="Times New Roman" panose="02020603050405020304" pitchFamily="18" charset="0"/>
              </a:rPr>
              <a:t>260 (revize) Üst Yönetimden Sorumlu Olanlarla Kurulacak İletişim</a:t>
            </a:r>
            <a:endParaRPr lang="en-US" sz="2200" dirty="0">
              <a:solidFill>
                <a:srgbClr val="59595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15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1475656" y="2780928"/>
            <a:ext cx="703955" cy="703955"/>
          </a:xfrm>
          <a:prstGeom prst="ellipse">
            <a:avLst/>
          </a:prstGeom>
          <a:solidFill>
            <a:srgbClr val="D1493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0" name="Flowchart: Off-page Connector 29"/>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a:t>
            </a:r>
            <a:r>
              <a:rPr lang="tr-TR" sz="1200" b="1" dirty="0" smtClean="0"/>
              <a:t>5</a:t>
            </a:r>
            <a:endParaRPr lang="en-US" sz="1200" b="1" dirty="0"/>
          </a:p>
        </p:txBody>
      </p:sp>
      <p:sp>
        <p:nvSpPr>
          <p:cNvPr id="26" name="Subtitle 2"/>
          <p:cNvSpPr txBox="1">
            <a:spLocks/>
          </p:cNvSpPr>
          <p:nvPr/>
        </p:nvSpPr>
        <p:spPr>
          <a:xfrm>
            <a:off x="1619672" y="2851113"/>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9</a:t>
            </a:r>
            <a:endParaRPr lang="en-US" b="1" spc="-150" dirty="0" smtClean="0">
              <a:solidFill>
                <a:srgbClr val="D1493B"/>
              </a:solidFill>
              <a:latin typeface="Signika Negative" pitchFamily="2" charset="0"/>
              <a:ea typeface="Franchise" pitchFamily="49" charset="0"/>
            </a:endParaRPr>
          </a:p>
        </p:txBody>
      </p:sp>
      <p:sp>
        <p:nvSpPr>
          <p:cNvPr id="27" name="Subtitle 2"/>
          <p:cNvSpPr txBox="1">
            <a:spLocks/>
          </p:cNvSpPr>
          <p:nvPr/>
        </p:nvSpPr>
        <p:spPr>
          <a:xfrm>
            <a:off x="1619672" y="4056434"/>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5</a:t>
            </a:r>
            <a:endParaRPr lang="en-US" b="1" spc="-150" dirty="0" smtClean="0">
              <a:solidFill>
                <a:srgbClr val="D1493B"/>
              </a:solidFill>
              <a:latin typeface="Signika Negative" pitchFamily="2" charset="0"/>
              <a:ea typeface="Franchise" pitchFamily="49" charset="0"/>
            </a:endParaRPr>
          </a:p>
        </p:txBody>
      </p:sp>
      <p:sp>
        <p:nvSpPr>
          <p:cNvPr id="28" name="TextBox 33"/>
          <p:cNvSpPr txBox="1"/>
          <p:nvPr/>
        </p:nvSpPr>
        <p:spPr>
          <a:xfrm>
            <a:off x="2279647" y="2917461"/>
            <a:ext cx="6430616" cy="769441"/>
          </a:xfrm>
          <a:prstGeom prst="rect">
            <a:avLst/>
          </a:prstGeom>
          <a:noFill/>
        </p:spPr>
        <p:txBody>
          <a:bodyPr wrap="square" rtlCol="0">
            <a:spAutoFit/>
          </a:bodyPr>
          <a:lstStyle/>
          <a:p>
            <a:r>
              <a:rPr lang="tr-TR" sz="2200" dirty="0" smtClean="0">
                <a:solidFill>
                  <a:srgbClr val="595959"/>
                </a:solidFill>
                <a:latin typeface="Times New Roman" panose="02020603050405020304" pitchFamily="18" charset="0"/>
                <a:cs typeface="Times New Roman" panose="02020603050405020304" pitchFamily="18" charset="0"/>
              </a:rPr>
              <a:t>ISA/BDS 210 , 220, 230, 510, 540, 580, 600 ve 710……….</a:t>
            </a:r>
            <a:endParaRPr lang="en-US" sz="2200" dirty="0">
              <a:solidFill>
                <a:srgbClr val="595959"/>
              </a:solidFill>
              <a:latin typeface="Times New Roman" panose="02020603050405020304" pitchFamily="18" charset="0"/>
              <a:cs typeface="Times New Roman" panose="02020603050405020304" pitchFamily="18" charset="0"/>
            </a:endParaRPr>
          </a:p>
        </p:txBody>
      </p:sp>
      <p:sp>
        <p:nvSpPr>
          <p:cNvPr id="31" name="Subtitle 2"/>
          <p:cNvSpPr txBox="1">
            <a:spLocks/>
          </p:cNvSpPr>
          <p:nvPr/>
        </p:nvSpPr>
        <p:spPr>
          <a:xfrm>
            <a:off x="1040918" y="968152"/>
            <a:ext cx="7419514" cy="1577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Revize</a:t>
            </a:r>
            <a:r>
              <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Edilen</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veya</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Yeni</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Oluşturulan</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Standartlar</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 </a:t>
            </a:r>
            <a:r>
              <a:rPr lang="en-US" b="1" spc="-150" dirty="0" err="1">
                <a:solidFill>
                  <a:srgbClr val="595959"/>
                </a:solidFill>
                <a:latin typeface="Times New Roman" panose="02020603050405020304" pitchFamily="18" charset="0"/>
                <a:ea typeface="Franchise" pitchFamily="49" charset="0"/>
                <a:cs typeface="Times New Roman" panose="02020603050405020304" pitchFamily="18" charset="0"/>
              </a:rPr>
              <a:t>Neler</a:t>
            </a:r>
            <a:r>
              <a:rPr lang="en-US" b="1" spc="-150" dirty="0">
                <a:solidFill>
                  <a:srgbClr val="595959"/>
                </a:solidFill>
                <a:latin typeface="Times New Roman" panose="02020603050405020304" pitchFamily="18" charset="0"/>
                <a:ea typeface="Franchise" pitchFamily="49" charset="0"/>
                <a:cs typeface="Times New Roman" panose="02020603050405020304" pitchFamily="18" charset="0"/>
              </a:rPr>
              <a:t>?</a:t>
            </a:r>
            <a:endPar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33" name="TextBox 33"/>
          <p:cNvSpPr txBox="1"/>
          <p:nvPr/>
        </p:nvSpPr>
        <p:spPr>
          <a:xfrm>
            <a:off x="2299716" y="4766452"/>
            <a:ext cx="6430616" cy="276999"/>
          </a:xfrm>
          <a:prstGeom prst="rect">
            <a:avLst/>
          </a:prstGeom>
          <a:noFill/>
        </p:spPr>
        <p:txBody>
          <a:bodyPr wrap="square" rtlCol="0">
            <a:spAutoFit/>
          </a:bodyPr>
          <a:lstStyle/>
          <a:p>
            <a:r>
              <a:rPr lang="en-US" sz="1200" dirty="0" smtClean="0">
                <a:solidFill>
                  <a:schemeClr val="bg1">
                    <a:lumMod val="75000"/>
                  </a:schemeClr>
                </a:solidFill>
              </a:rPr>
              <a:t> </a:t>
            </a:r>
            <a:r>
              <a:rPr lang="en-US" sz="1200" dirty="0" smtClean="0">
                <a:solidFill>
                  <a:srgbClr val="595959"/>
                </a:solidFill>
                <a:latin typeface="Times New Roman" panose="02020603050405020304" pitchFamily="18" charset="0"/>
                <a:cs typeface="Times New Roman" panose="02020603050405020304" pitchFamily="18" charset="0"/>
              </a:rPr>
              <a:t>.</a:t>
            </a:r>
            <a:r>
              <a:rPr lang="tr-TR" sz="1200" dirty="0" smtClean="0">
                <a:solidFill>
                  <a:srgbClr val="595959"/>
                </a:solidFill>
                <a:latin typeface="Times New Roman" panose="02020603050405020304" pitchFamily="18" charset="0"/>
                <a:cs typeface="Times New Roman" panose="02020603050405020304" pitchFamily="18" charset="0"/>
              </a:rPr>
              <a:t> </a:t>
            </a:r>
            <a:endParaRPr lang="en-US" sz="1200" b="1" dirty="0">
              <a:solidFill>
                <a:srgbClr val="595959"/>
              </a:solidFill>
              <a:latin typeface="Times New Roman" panose="02020603050405020304" pitchFamily="18" charset="0"/>
              <a:cs typeface="Times New Roman" panose="02020603050405020304" pitchFamily="18" charset="0"/>
            </a:endParaRPr>
          </a:p>
        </p:txBody>
      </p:sp>
      <p:pic>
        <p:nvPicPr>
          <p:cNvPr id="47" name="Resim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7714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lowchart: Off-page Connector 29"/>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a:t>
            </a:r>
            <a:r>
              <a:rPr lang="tr-TR" sz="1200" b="1" dirty="0" smtClean="0"/>
              <a:t>5</a:t>
            </a:r>
            <a:endParaRPr lang="en-US" sz="1200" b="1" dirty="0"/>
          </a:p>
        </p:txBody>
      </p:sp>
      <p:sp>
        <p:nvSpPr>
          <p:cNvPr id="26" name="Subtitle 2"/>
          <p:cNvSpPr txBox="1">
            <a:spLocks/>
          </p:cNvSpPr>
          <p:nvPr/>
        </p:nvSpPr>
        <p:spPr>
          <a:xfrm>
            <a:off x="1619672" y="2851113"/>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b="1" spc="-150" dirty="0" smtClean="0">
              <a:solidFill>
                <a:srgbClr val="D1493B"/>
              </a:solidFill>
              <a:latin typeface="Signika Negative" pitchFamily="2" charset="0"/>
              <a:ea typeface="Franchise" pitchFamily="49" charset="0"/>
            </a:endParaRPr>
          </a:p>
        </p:txBody>
      </p:sp>
      <p:sp>
        <p:nvSpPr>
          <p:cNvPr id="27" name="Subtitle 2"/>
          <p:cNvSpPr txBox="1">
            <a:spLocks/>
          </p:cNvSpPr>
          <p:nvPr/>
        </p:nvSpPr>
        <p:spPr>
          <a:xfrm>
            <a:off x="1619672" y="4056434"/>
            <a:ext cx="377125" cy="5708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spc="-150" dirty="0" smtClean="0">
                <a:solidFill>
                  <a:schemeClr val="bg1"/>
                </a:solidFill>
                <a:latin typeface="Signika Negative" pitchFamily="2" charset="0"/>
                <a:ea typeface="Franchise" pitchFamily="49" charset="0"/>
              </a:rPr>
              <a:t>5</a:t>
            </a:r>
            <a:endParaRPr lang="en-US" b="1" spc="-150" dirty="0" smtClean="0">
              <a:solidFill>
                <a:srgbClr val="D1493B"/>
              </a:solidFill>
              <a:latin typeface="Signika Negative" pitchFamily="2" charset="0"/>
              <a:ea typeface="Franchise" pitchFamily="49" charset="0"/>
            </a:endParaRPr>
          </a:p>
        </p:txBody>
      </p:sp>
      <p:sp>
        <p:nvSpPr>
          <p:cNvPr id="28" name="TextBox 33"/>
          <p:cNvSpPr txBox="1"/>
          <p:nvPr/>
        </p:nvSpPr>
        <p:spPr>
          <a:xfrm>
            <a:off x="1591543" y="2137786"/>
            <a:ext cx="6430616" cy="1107996"/>
          </a:xfrm>
          <a:prstGeom prst="rect">
            <a:avLst/>
          </a:prstGeom>
          <a:noFill/>
        </p:spPr>
        <p:txBody>
          <a:bodyPr wrap="square" rtlCol="0">
            <a:spAutoFit/>
          </a:bodyPr>
          <a:lstStyle/>
          <a:p>
            <a:r>
              <a:rPr lang="tr-TR" sz="2200" b="1" dirty="0" smtClean="0">
                <a:solidFill>
                  <a:srgbClr val="595959"/>
                </a:solidFill>
                <a:latin typeface="Times New Roman" panose="02020603050405020304" pitchFamily="18" charset="0"/>
                <a:cs typeface="Times New Roman" panose="02020603050405020304" pitchFamily="18" charset="0"/>
              </a:rPr>
              <a:t>15 ARALIK 2016 </a:t>
            </a:r>
            <a:r>
              <a:rPr lang="tr-TR" sz="2200" dirty="0" smtClean="0">
                <a:solidFill>
                  <a:srgbClr val="595959"/>
                </a:solidFill>
                <a:latin typeface="Times New Roman" panose="02020603050405020304" pitchFamily="18" charset="0"/>
                <a:cs typeface="Times New Roman" panose="02020603050405020304" pitchFamily="18" charset="0"/>
              </a:rPr>
              <a:t>tarihinde veya sonrasında sona eren dönemler için hazırlanan finansal tabloların denetiminde</a:t>
            </a:r>
            <a:endParaRPr lang="en-US" sz="2200" dirty="0">
              <a:solidFill>
                <a:srgbClr val="595959"/>
              </a:solidFill>
              <a:latin typeface="Times New Roman" panose="02020603050405020304" pitchFamily="18" charset="0"/>
              <a:cs typeface="Times New Roman" panose="02020603050405020304" pitchFamily="18" charset="0"/>
            </a:endParaRPr>
          </a:p>
        </p:txBody>
      </p:sp>
      <p:sp>
        <p:nvSpPr>
          <p:cNvPr id="31" name="Subtitle 2"/>
          <p:cNvSpPr txBox="1">
            <a:spLocks/>
          </p:cNvSpPr>
          <p:nvPr/>
        </p:nvSpPr>
        <p:spPr>
          <a:xfrm>
            <a:off x="1040918" y="968153"/>
            <a:ext cx="7419514" cy="689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Yürürlük Tarihi</a:t>
            </a:r>
            <a:endParaRPr lang="en-US"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33" name="TextBox 33"/>
          <p:cNvSpPr txBox="1"/>
          <p:nvPr/>
        </p:nvSpPr>
        <p:spPr>
          <a:xfrm>
            <a:off x="2299716" y="4766452"/>
            <a:ext cx="6430616" cy="276999"/>
          </a:xfrm>
          <a:prstGeom prst="rect">
            <a:avLst/>
          </a:prstGeom>
          <a:noFill/>
        </p:spPr>
        <p:txBody>
          <a:bodyPr wrap="square" rtlCol="0">
            <a:spAutoFit/>
          </a:bodyPr>
          <a:lstStyle/>
          <a:p>
            <a:r>
              <a:rPr lang="en-US" sz="1200" dirty="0" smtClean="0">
                <a:solidFill>
                  <a:schemeClr val="bg1">
                    <a:lumMod val="75000"/>
                  </a:schemeClr>
                </a:solidFill>
              </a:rPr>
              <a:t> </a:t>
            </a:r>
            <a:r>
              <a:rPr lang="en-US" sz="1200" dirty="0" smtClean="0">
                <a:solidFill>
                  <a:srgbClr val="595959"/>
                </a:solidFill>
                <a:latin typeface="Times New Roman" panose="02020603050405020304" pitchFamily="18" charset="0"/>
                <a:cs typeface="Times New Roman" panose="02020603050405020304" pitchFamily="18" charset="0"/>
              </a:rPr>
              <a:t>.</a:t>
            </a:r>
            <a:r>
              <a:rPr lang="tr-TR" sz="1200" dirty="0" smtClean="0">
                <a:solidFill>
                  <a:srgbClr val="595959"/>
                </a:solidFill>
                <a:latin typeface="Times New Roman" panose="02020603050405020304" pitchFamily="18" charset="0"/>
                <a:cs typeface="Times New Roman" panose="02020603050405020304" pitchFamily="18" charset="0"/>
              </a:rPr>
              <a:t> </a:t>
            </a:r>
            <a:endParaRPr lang="en-US" sz="1200" b="1" dirty="0">
              <a:solidFill>
                <a:srgbClr val="595959"/>
              </a:solidFill>
              <a:latin typeface="Times New Roman" panose="02020603050405020304" pitchFamily="18" charset="0"/>
              <a:cs typeface="Times New Roman" panose="02020603050405020304" pitchFamily="18" charset="0"/>
            </a:endParaRPr>
          </a:p>
        </p:txBody>
      </p:sp>
      <p:pic>
        <p:nvPicPr>
          <p:cNvPr id="47" name="Resim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62270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611560" y="1340768"/>
            <a:ext cx="7992888" cy="4832092"/>
          </a:xfrm>
          <a:prstGeom prst="rect">
            <a:avLst/>
          </a:prstGeom>
          <a:noFill/>
        </p:spPr>
        <p:txBody>
          <a:bodyPr wrap="square" rtlCol="0">
            <a:spAutoFit/>
          </a:bodyPr>
          <a:lstStyle/>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Denetçinin </a:t>
            </a:r>
            <a:r>
              <a:rPr lang="tr-TR" sz="2200" b="1" dirty="0" smtClean="0">
                <a:solidFill>
                  <a:srgbClr val="595959"/>
                </a:solidFill>
                <a:latin typeface="Times New Roman" panose="02020603050405020304" pitchFamily="18" charset="0"/>
                <a:cs typeface="Times New Roman" panose="02020603050405020304" pitchFamily="18" charset="0"/>
              </a:rPr>
              <a:t>mesleki muhakemesine </a:t>
            </a:r>
            <a:r>
              <a:rPr lang="tr-TR" sz="2200" dirty="0" smtClean="0">
                <a:solidFill>
                  <a:srgbClr val="595959"/>
                </a:solidFill>
                <a:latin typeface="Times New Roman" panose="02020603050405020304" pitchFamily="18" charset="0"/>
                <a:cs typeface="Times New Roman" panose="02020603050405020304" pitchFamily="18" charset="0"/>
              </a:rPr>
              <a:t>göre cari döneme ait finansal tabloların denetiminde </a:t>
            </a:r>
            <a:r>
              <a:rPr lang="tr-TR" sz="2200" b="1" dirty="0" smtClean="0">
                <a:solidFill>
                  <a:srgbClr val="595959"/>
                </a:solidFill>
                <a:latin typeface="Times New Roman" panose="02020603050405020304" pitchFamily="18" charset="0"/>
                <a:cs typeface="Times New Roman" panose="02020603050405020304" pitchFamily="18" charset="0"/>
              </a:rPr>
              <a:t>en çok önem arz </a:t>
            </a:r>
            <a:r>
              <a:rPr lang="tr-TR" sz="2200" dirty="0" smtClean="0">
                <a:solidFill>
                  <a:srgbClr val="595959"/>
                </a:solidFill>
                <a:latin typeface="Times New Roman" panose="02020603050405020304" pitchFamily="18" charset="0"/>
                <a:cs typeface="Times New Roman" panose="02020603050405020304" pitchFamily="18" charset="0"/>
              </a:rPr>
              <a:t>eden konulardır. (Raporun İletişimsel Değerini Artırmak)</a:t>
            </a:r>
          </a:p>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KDK; </a:t>
            </a:r>
            <a:r>
              <a:rPr lang="tr-TR" sz="2200" b="1" dirty="0">
                <a:solidFill>
                  <a:srgbClr val="595959"/>
                </a:solidFill>
                <a:latin typeface="Times New Roman" panose="02020603050405020304" pitchFamily="18" charset="0"/>
                <a:cs typeface="Times New Roman" panose="02020603050405020304" pitchFamily="18" charset="0"/>
              </a:rPr>
              <a:t>üst yönetimden sorumlu </a:t>
            </a:r>
            <a:r>
              <a:rPr lang="tr-TR" sz="2200" b="1" dirty="0" smtClean="0">
                <a:solidFill>
                  <a:srgbClr val="595959"/>
                </a:solidFill>
                <a:latin typeface="Times New Roman" panose="02020603050405020304" pitchFamily="18" charset="0"/>
                <a:cs typeface="Times New Roman" panose="02020603050405020304" pitchFamily="18" charset="0"/>
              </a:rPr>
              <a:t>olanlara bildirilen konular </a:t>
            </a:r>
            <a:r>
              <a:rPr lang="tr-TR" sz="2200" b="1" dirty="0">
                <a:solidFill>
                  <a:srgbClr val="595959"/>
                </a:solidFill>
                <a:latin typeface="Times New Roman" panose="02020603050405020304" pitchFamily="18" charset="0"/>
                <a:cs typeface="Times New Roman" panose="02020603050405020304" pitchFamily="18" charset="0"/>
              </a:rPr>
              <a:t>arasından</a:t>
            </a:r>
            <a:r>
              <a:rPr lang="tr-TR" sz="2200" dirty="0">
                <a:solidFill>
                  <a:srgbClr val="595959"/>
                </a:solidFill>
                <a:latin typeface="Times New Roman" panose="02020603050405020304" pitchFamily="18" charset="0"/>
                <a:cs typeface="Times New Roman" panose="02020603050405020304" pitchFamily="18" charset="0"/>
              </a:rPr>
              <a:t> </a:t>
            </a:r>
            <a:r>
              <a:rPr lang="tr-TR" sz="2200" dirty="0" smtClean="0">
                <a:solidFill>
                  <a:srgbClr val="595959"/>
                </a:solidFill>
                <a:latin typeface="Times New Roman" panose="02020603050405020304" pitchFamily="18" charset="0"/>
                <a:cs typeface="Times New Roman" panose="02020603050405020304" pitchFamily="18" charset="0"/>
              </a:rPr>
              <a:t>belirlenir.</a:t>
            </a:r>
          </a:p>
          <a:p>
            <a:pPr>
              <a:buClr>
                <a:srgbClr val="D1493B"/>
              </a:buClr>
            </a:pPr>
            <a:endParaRPr lang="tr-TR" sz="2200" dirty="0" smtClean="0">
              <a:solidFill>
                <a:srgbClr val="595959"/>
              </a:solidFill>
              <a:latin typeface="Times New Roman" panose="02020603050405020304" pitchFamily="18" charset="0"/>
              <a:cs typeface="Times New Roman" panose="02020603050405020304" pitchFamily="18" charset="0"/>
            </a:endParaRPr>
          </a:p>
          <a:p>
            <a:pPr>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(Yapılan bildirimler ve kurulan iletişimler konusunda daha fazla şeffaflık sağlıyor)</a:t>
            </a: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2200" dirty="0" smtClean="0">
              <a:solidFill>
                <a:schemeClr val="bg1">
                  <a:lumMod val="65000"/>
                </a:schemeClr>
              </a:solidFill>
            </a:endParaRPr>
          </a:p>
          <a:p>
            <a:pPr>
              <a:buClr>
                <a:srgbClr val="D1493B"/>
              </a:buClr>
            </a:pPr>
            <a:endParaRPr lang="en-US" sz="2200" dirty="0" smtClean="0">
              <a:solidFill>
                <a:schemeClr val="bg1">
                  <a:lumMod val="65000"/>
                </a:schemeClr>
              </a:solidFill>
            </a:endParaRPr>
          </a:p>
        </p:txBody>
      </p:sp>
      <p:sp>
        <p:nvSpPr>
          <p:cNvPr id="25" name="Subtitle 2"/>
          <p:cNvSpPr txBox="1">
            <a:spLocks/>
          </p:cNvSpPr>
          <p:nvPr/>
        </p:nvSpPr>
        <p:spPr>
          <a:xfrm>
            <a:off x="970255"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Kilit </a:t>
            </a:r>
            <a:r>
              <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D</a:t>
            </a:r>
            <a:r>
              <a:rPr lang="tr-TR" sz="40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enetim</a:t>
            </a: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Konuları</a:t>
            </a:r>
            <a:r>
              <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en-US" sz="4000" b="1" spc="-150" dirty="0" err="1">
                <a:solidFill>
                  <a:srgbClr val="595959"/>
                </a:solidFill>
                <a:latin typeface="Times New Roman" panose="02020603050405020304" pitchFamily="18" charset="0"/>
                <a:ea typeface="Franchise" pitchFamily="49" charset="0"/>
                <a:cs typeface="Times New Roman" panose="02020603050405020304" pitchFamily="18" charset="0"/>
              </a:rPr>
              <a:t>Nedir</a:t>
            </a:r>
            <a:r>
              <a:rPr lang="en-US" sz="4000" b="1" spc="-150" dirty="0">
                <a:solidFill>
                  <a:srgbClr val="595959"/>
                </a:solidFill>
                <a:latin typeface="Times New Roman" panose="02020603050405020304" pitchFamily="18" charset="0"/>
                <a:ea typeface="Franchise" pitchFamily="49" charset="0"/>
                <a:cs typeface="Times New Roman" panose="02020603050405020304" pitchFamily="18" charset="0"/>
              </a:rPr>
              <a:t>?</a:t>
            </a:r>
            <a:endPar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0939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5" end="5"/>
                                            </p:txEl>
                                          </p:spTgt>
                                        </p:tgtEl>
                                        <p:attrNameLst>
                                          <p:attrName>style.visibility</p:attrName>
                                        </p:attrNameLst>
                                      </p:cBhvr>
                                      <p:to>
                                        <p:strVal val="visible"/>
                                      </p:to>
                                    </p:set>
                                    <p:animEffect transition="in" filter="fade">
                                      <p:cBhvr>
                                        <p:cTn id="15" dur="500"/>
                                        <p:tgtEl>
                                          <p:spTgt spid="26">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xEl>
                                              <p:pRg st="7" end="7"/>
                                            </p:txEl>
                                          </p:spTgt>
                                        </p:tgtEl>
                                        <p:attrNameLst>
                                          <p:attrName>style.visibility</p:attrName>
                                        </p:attrNameLst>
                                      </p:cBhvr>
                                      <p:to>
                                        <p:strVal val="visible"/>
                                      </p:to>
                                    </p:set>
                                    <p:animEffect transition="in" filter="fade">
                                      <p:cBhvr>
                                        <p:cTn id="20" dur="500"/>
                                        <p:tgtEl>
                                          <p:spTgt spid="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33196" y="1084969"/>
            <a:ext cx="7641894" cy="5847755"/>
          </a:xfrm>
          <a:prstGeom prst="rect">
            <a:avLst/>
          </a:prstGeom>
          <a:noFill/>
        </p:spPr>
        <p:txBody>
          <a:bodyPr wrap="square" rtlCol="0">
            <a:spAutoFit/>
          </a:bodyPr>
          <a:lstStyle/>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İşletmeye özgü olmalı</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Finansal tablo açıklamalarının yerine ikame edilmiş değil.</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Genel ve standartlaşmış/kalıp ifadelerden uzak olması </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Uygulanan denetim prosedürlerini detaylı bir şekilde sıralamak anlamsız</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Meselenin denetim sırasında çözülemediği ima etmemeli</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Şartlı görüş algısı oluşturmamalı ve</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Kilit Denetim Konularına ilişkin uzun listelerden kaçınılmalı</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Ayrıca ilgili konuya ilişkin ayrı bir görüş verildiği çıkarılmamalı</a:t>
            </a:r>
            <a:endParaRPr lang="tr-TR" sz="2200" dirty="0" smtClean="0">
              <a:solidFill>
                <a:schemeClr val="bg1">
                  <a:lumMod val="65000"/>
                </a:schemeClr>
              </a:solidFill>
            </a:endParaRPr>
          </a:p>
          <a:p>
            <a:pPr>
              <a:buClr>
                <a:srgbClr val="D1493B"/>
              </a:buClr>
            </a:pPr>
            <a:endParaRPr lang="en-US" sz="22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Kilit </a:t>
            </a:r>
            <a:r>
              <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D</a:t>
            </a:r>
            <a:r>
              <a:rPr lang="tr-TR" sz="40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enetim</a:t>
            </a: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Konuları</a:t>
            </a:r>
            <a:endPar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410349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6">
                                            <p:txEl>
                                              <p:pRg st="4" end="4"/>
                                            </p:txEl>
                                          </p:spTgt>
                                        </p:tgtEl>
                                        <p:attrNameLst>
                                          <p:attrName>style.visibility</p:attrName>
                                        </p:attrNameLst>
                                      </p:cBhvr>
                                      <p:to>
                                        <p:strVal val="visible"/>
                                      </p:to>
                                    </p:set>
                                    <p:animEffect transition="in" filter="fade">
                                      <p:cBhvr>
                                        <p:cTn id="20" dur="500"/>
                                        <p:tgtEl>
                                          <p:spTgt spid="2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xEl>
                                              <p:pRg st="6" end="6"/>
                                            </p:txEl>
                                          </p:spTgt>
                                        </p:tgtEl>
                                        <p:attrNameLst>
                                          <p:attrName>style.visibility</p:attrName>
                                        </p:attrNameLst>
                                      </p:cBhvr>
                                      <p:to>
                                        <p:strVal val="visible"/>
                                      </p:to>
                                    </p:set>
                                    <p:animEffect transition="in" filter="fade">
                                      <p:cBhvr>
                                        <p:cTn id="25" dur="500"/>
                                        <p:tgtEl>
                                          <p:spTgt spid="2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6">
                                            <p:txEl>
                                              <p:pRg st="8" end="8"/>
                                            </p:txEl>
                                          </p:spTgt>
                                        </p:tgtEl>
                                        <p:attrNameLst>
                                          <p:attrName>style.visibility</p:attrName>
                                        </p:attrNameLst>
                                      </p:cBhvr>
                                      <p:to>
                                        <p:strVal val="visible"/>
                                      </p:to>
                                    </p:set>
                                    <p:animEffect transition="in" filter="fade">
                                      <p:cBhvr>
                                        <p:cTn id="30" dur="500"/>
                                        <p:tgtEl>
                                          <p:spTgt spid="26">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
                                            <p:txEl>
                                              <p:pRg st="10" end="10"/>
                                            </p:txEl>
                                          </p:spTgt>
                                        </p:tgtEl>
                                        <p:attrNameLst>
                                          <p:attrName>style.visibility</p:attrName>
                                        </p:attrNameLst>
                                      </p:cBhvr>
                                      <p:to>
                                        <p:strVal val="visible"/>
                                      </p:to>
                                    </p:set>
                                    <p:animEffect transition="in" filter="fade">
                                      <p:cBhvr>
                                        <p:cTn id="35" dur="500"/>
                                        <p:tgtEl>
                                          <p:spTgt spid="26">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
                                            <p:txEl>
                                              <p:pRg st="12" end="12"/>
                                            </p:txEl>
                                          </p:spTgt>
                                        </p:tgtEl>
                                        <p:attrNameLst>
                                          <p:attrName>style.visibility</p:attrName>
                                        </p:attrNameLst>
                                      </p:cBhvr>
                                      <p:to>
                                        <p:strVal val="visible"/>
                                      </p:to>
                                    </p:set>
                                    <p:animEffect transition="in" filter="fade">
                                      <p:cBhvr>
                                        <p:cTn id="40" dur="500"/>
                                        <p:tgtEl>
                                          <p:spTgt spid="26">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6">
                                            <p:txEl>
                                              <p:pRg st="14" end="14"/>
                                            </p:txEl>
                                          </p:spTgt>
                                        </p:tgtEl>
                                        <p:attrNameLst>
                                          <p:attrName>style.visibility</p:attrName>
                                        </p:attrNameLst>
                                      </p:cBhvr>
                                      <p:to>
                                        <p:strVal val="visible"/>
                                      </p:to>
                                    </p:set>
                                    <p:animEffect transition="in" filter="fade">
                                      <p:cBhvr>
                                        <p:cTn id="45" dur="500"/>
                                        <p:tgtEl>
                                          <p:spTgt spid="2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1196752"/>
            <a:ext cx="8208912" cy="4401205"/>
          </a:xfrm>
          <a:prstGeom prst="rect">
            <a:avLst/>
          </a:prstGeom>
          <a:noFill/>
        </p:spPr>
        <p:txBody>
          <a:bodyPr wrap="square" rtlCol="0">
            <a:spAutoFit/>
          </a:bodyPr>
          <a:lstStyle/>
          <a:p>
            <a:pPr algn="just">
              <a:buClr>
                <a:srgbClr val="D1493B"/>
              </a:buClr>
            </a:pPr>
            <a:endParaRPr lang="tr-TR" sz="1600" dirty="0" smtClean="0"/>
          </a:p>
          <a:p>
            <a:pPr algn="just">
              <a:buClr>
                <a:srgbClr val="D1493B"/>
              </a:buClr>
            </a:pPr>
            <a:r>
              <a:rPr lang="tr-TR" sz="2400" dirty="0" smtClean="0"/>
              <a:t>BAĞIMSIZ DENETİM STANDARTLARI</a:t>
            </a:r>
            <a:endParaRPr lang="tr-TR" sz="1600" dirty="0" smtClean="0"/>
          </a:p>
          <a:p>
            <a:pPr algn="just">
              <a:buClr>
                <a:srgbClr val="D1493B"/>
              </a:buClr>
            </a:pPr>
            <a:endParaRPr lang="tr-TR" sz="2400" dirty="0" smtClean="0"/>
          </a:p>
          <a:p>
            <a:pPr algn="just">
              <a:buClr>
                <a:srgbClr val="D1493B"/>
              </a:buClr>
            </a:pPr>
            <a:r>
              <a:rPr lang="tr-TR" sz="2400" dirty="0" smtClean="0"/>
              <a:t>SINIRLI BAĞIMSIZ DENETİM STANDARDI</a:t>
            </a:r>
            <a:endParaRPr lang="tr-TR" sz="1600" dirty="0" smtClean="0"/>
          </a:p>
          <a:p>
            <a:pPr algn="just">
              <a:buClr>
                <a:srgbClr val="D1493B"/>
              </a:buClr>
            </a:pPr>
            <a:endParaRPr lang="tr-TR" sz="2400" dirty="0" smtClean="0"/>
          </a:p>
          <a:p>
            <a:pPr algn="just">
              <a:buClr>
                <a:srgbClr val="D1493B"/>
              </a:buClr>
            </a:pPr>
            <a:r>
              <a:rPr lang="tr-TR" sz="2400" dirty="0" smtClean="0"/>
              <a:t>GÜVENCE DENETİM STANDARTLARI</a:t>
            </a:r>
          </a:p>
          <a:p>
            <a:pPr algn="just">
              <a:buClr>
                <a:srgbClr val="D1493B"/>
              </a:buClr>
            </a:pPr>
            <a:endParaRPr lang="tr-TR" sz="2400" dirty="0" smtClean="0"/>
          </a:p>
          <a:p>
            <a:pPr algn="just">
              <a:buClr>
                <a:srgbClr val="D1493B"/>
              </a:buClr>
            </a:pPr>
            <a:r>
              <a:rPr lang="tr-TR" sz="2400" dirty="0" smtClean="0"/>
              <a:t>İLGİLİ HİZMET STANDARTLARI</a:t>
            </a:r>
          </a:p>
          <a:p>
            <a:pPr algn="just">
              <a:buClr>
                <a:srgbClr val="D1493B"/>
              </a:buClr>
            </a:pPr>
            <a:endParaRPr lang="tr-TR" sz="2400" dirty="0" smtClean="0"/>
          </a:p>
          <a:p>
            <a:pPr algn="just">
              <a:buClr>
                <a:srgbClr val="D1493B"/>
              </a:buClr>
            </a:pPr>
            <a:r>
              <a:rPr lang="tr-TR" sz="2400" dirty="0" smtClean="0"/>
              <a:t>BAĞIMSIZ DENETÇİLER İÇİN ETİK KURALLAR</a:t>
            </a:r>
          </a:p>
          <a:p>
            <a:pPr algn="just">
              <a:buClr>
                <a:srgbClr val="D1493B"/>
              </a:buClr>
            </a:pPr>
            <a:endParaRPr lang="tr-TR" sz="2400" dirty="0" smtClean="0"/>
          </a:p>
          <a:p>
            <a:pPr algn="just">
              <a:buClr>
                <a:srgbClr val="D1493B"/>
              </a:buClr>
            </a:pPr>
            <a:r>
              <a:rPr lang="tr-TR" sz="2400" dirty="0" smtClean="0"/>
              <a:t>KALİTE KONTROL STANDARDI 1</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chemeClr val="tx1">
                    <a:lumMod val="65000"/>
                    <a:lumOff val="35000"/>
                  </a:schemeClr>
                </a:solidFill>
                <a:latin typeface="+mj-lt"/>
                <a:ea typeface="Franchise" pitchFamily="49" charset="0"/>
              </a:rPr>
              <a:t>MEVCUT DURUM – </a:t>
            </a:r>
            <a:r>
              <a:rPr lang="tr-TR" sz="4000" b="1" spc="-150" dirty="0" err="1" smtClean="0">
                <a:solidFill>
                  <a:schemeClr val="tx1">
                    <a:lumMod val="65000"/>
                    <a:lumOff val="35000"/>
                  </a:schemeClr>
                </a:solidFill>
                <a:latin typeface="+mj-lt"/>
                <a:ea typeface="Franchise" pitchFamily="49" charset="0"/>
              </a:rPr>
              <a:t>TDS’ler</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947357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3" end="3"/>
                                            </p:txEl>
                                          </p:spTgt>
                                        </p:tgtEl>
                                        <p:attrNameLst>
                                          <p:attrName>style.visibility</p:attrName>
                                        </p:attrNameLst>
                                      </p:cBhvr>
                                      <p:to>
                                        <p:strVal val="visible"/>
                                      </p:to>
                                    </p:set>
                                    <p:animEffect transition="in" filter="fade">
                                      <p:cBhvr>
                                        <p:cTn id="15" dur="500"/>
                                        <p:tgtEl>
                                          <p:spTgt spid="26">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6">
                                            <p:txEl>
                                              <p:pRg st="5" end="5"/>
                                            </p:txEl>
                                          </p:spTgt>
                                        </p:tgtEl>
                                        <p:attrNameLst>
                                          <p:attrName>style.visibility</p:attrName>
                                        </p:attrNameLst>
                                      </p:cBhvr>
                                      <p:to>
                                        <p:strVal val="visible"/>
                                      </p:to>
                                    </p:set>
                                    <p:animEffect transition="in" filter="fade">
                                      <p:cBhvr>
                                        <p:cTn id="19" dur="500"/>
                                        <p:tgtEl>
                                          <p:spTgt spid="26">
                                            <p:txEl>
                                              <p:pRg st="5" end="5"/>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6">
                                            <p:txEl>
                                              <p:pRg st="7" end="7"/>
                                            </p:txEl>
                                          </p:spTgt>
                                        </p:tgtEl>
                                        <p:attrNameLst>
                                          <p:attrName>style.visibility</p:attrName>
                                        </p:attrNameLst>
                                      </p:cBhvr>
                                      <p:to>
                                        <p:strVal val="visible"/>
                                      </p:to>
                                    </p:set>
                                    <p:animEffect transition="in" filter="fade">
                                      <p:cBhvr>
                                        <p:cTn id="23" dur="500"/>
                                        <p:tgtEl>
                                          <p:spTgt spid="26">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6">
                                            <p:txEl>
                                              <p:pRg st="9" end="9"/>
                                            </p:txEl>
                                          </p:spTgt>
                                        </p:tgtEl>
                                        <p:attrNameLst>
                                          <p:attrName>style.visibility</p:attrName>
                                        </p:attrNameLst>
                                      </p:cBhvr>
                                      <p:to>
                                        <p:strVal val="visible"/>
                                      </p:to>
                                    </p:set>
                                    <p:animEffect transition="in" filter="fade">
                                      <p:cBhvr>
                                        <p:cTn id="28" dur="500"/>
                                        <p:tgtEl>
                                          <p:spTgt spid="26">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6">
                                            <p:txEl>
                                              <p:pRg st="11" end="11"/>
                                            </p:txEl>
                                          </p:spTgt>
                                        </p:tgtEl>
                                        <p:attrNameLst>
                                          <p:attrName>style.visibility</p:attrName>
                                        </p:attrNameLst>
                                      </p:cBhvr>
                                      <p:to>
                                        <p:strVal val="visible"/>
                                      </p:to>
                                    </p:set>
                                    <p:animEffect transition="in" filter="fade">
                                      <p:cBhvr>
                                        <p:cTn id="33" dur="500"/>
                                        <p:tgtEl>
                                          <p:spTgt spid="2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75556" y="1363252"/>
            <a:ext cx="7992888" cy="5298886"/>
          </a:xfrm>
          <a:prstGeom prst="rect">
            <a:avLst/>
          </a:prstGeom>
          <a:noFill/>
        </p:spPr>
        <p:txBody>
          <a:bodyPr wrap="square" rtlCol="0">
            <a:spAutoFit/>
          </a:bodyPr>
          <a:lstStyle/>
          <a:p>
            <a:pPr marL="171450" indent="-171450">
              <a:spcAft>
                <a:spcPts val="1400"/>
              </a:spcAf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Ciddi riskli görülen veya önemli yanlışlık riskinin yüksek olduğu alanlar</a:t>
            </a:r>
          </a:p>
          <a:p>
            <a:pPr marL="171450" indent="-171450">
              <a:spcAft>
                <a:spcPts val="1400"/>
              </a:spcAf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Önemli yargı içeren alanlar (karmaşık muhasebe tahminleri)</a:t>
            </a:r>
          </a:p>
          <a:p>
            <a:pPr marL="171450" indent="-171450">
              <a:spcAft>
                <a:spcPts val="1400"/>
              </a:spcAf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Denetim sırasında karşılaşın önemli zorluklara ilişkin hususlar</a:t>
            </a: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spcAft>
                <a:spcPts val="1400"/>
              </a:spcAf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Önemli işlem ve olayların etkisi (ilişkili taraf veya olağandışı gerçekleşen işlemler gibi)</a:t>
            </a:r>
          </a:p>
          <a:p>
            <a:pPr marL="171450" indent="-171450">
              <a:spcAft>
                <a:spcPts val="1400"/>
              </a:spcAf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Denetçinin planlanan yaklaşımında önemli değişikliklere neden olan konular </a:t>
            </a:r>
            <a:endParaRPr lang="tr-TR" sz="2200" dirty="0">
              <a:solidFill>
                <a:srgbClr val="595959"/>
              </a:solidFill>
              <a:latin typeface="Times New Roman" panose="02020603050405020304" pitchFamily="18" charset="0"/>
              <a:cs typeface="Times New Roman" panose="02020603050405020304" pitchFamily="18" charset="0"/>
            </a:endParaRPr>
          </a:p>
          <a:p>
            <a:pPr algn="just">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YÜRÜTÜLEN DENETİMİN ŞARTLARINA  GÖRE  DENETLENEN İŞLETME BAĞLAMINDA DENETÇİNİN RAPORLANMASINI GEREKLİ GÖRDÜĞÜ KONULAR OLMALI </a:t>
            </a:r>
            <a:endParaRPr lang="tr-TR" sz="1600" dirty="0" smtClean="0">
              <a:solidFill>
                <a:schemeClr val="bg1">
                  <a:lumMod val="65000"/>
                </a:schemeClr>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34481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Kilit </a:t>
            </a:r>
            <a:r>
              <a:rPr lang="en-US"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D</a:t>
            </a:r>
            <a:r>
              <a:rPr lang="tr-TR" sz="36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enetim</a:t>
            </a:r>
            <a:r>
              <a:rPr lang="tr-TR"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Konuları Neler Olabilir</a:t>
            </a:r>
            <a:endParaRPr lang="en-US"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73998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1" end="1"/>
                                            </p:txEl>
                                          </p:spTgt>
                                        </p:tgtEl>
                                        <p:attrNameLst>
                                          <p:attrName>style.visibility</p:attrName>
                                        </p:attrNameLst>
                                      </p:cBhvr>
                                      <p:to>
                                        <p:strVal val="visible"/>
                                      </p:to>
                                    </p:set>
                                    <p:animEffect transition="in" filter="fade">
                                      <p:cBhvr>
                                        <p:cTn id="15" dur="500"/>
                                        <p:tgtEl>
                                          <p:spTgt spid="2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xEl>
                                              <p:pRg st="3" end="3"/>
                                            </p:txEl>
                                          </p:spTgt>
                                        </p:tgtEl>
                                        <p:attrNameLst>
                                          <p:attrName>style.visibility</p:attrName>
                                        </p:attrNameLst>
                                      </p:cBhvr>
                                      <p:to>
                                        <p:strVal val="visible"/>
                                      </p:to>
                                    </p:set>
                                    <p:animEffect transition="in" filter="fade">
                                      <p:cBhvr>
                                        <p:cTn id="25" dur="500"/>
                                        <p:tgtEl>
                                          <p:spTgt spid="2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6">
                                            <p:txEl>
                                              <p:pRg st="4" end="4"/>
                                            </p:txEl>
                                          </p:spTgt>
                                        </p:tgtEl>
                                        <p:attrNameLst>
                                          <p:attrName>style.visibility</p:attrName>
                                        </p:attrNameLst>
                                      </p:cBhvr>
                                      <p:to>
                                        <p:strVal val="visible"/>
                                      </p:to>
                                    </p:set>
                                    <p:animEffect transition="in" filter="fade">
                                      <p:cBhvr>
                                        <p:cTn id="30" dur="500"/>
                                        <p:tgtEl>
                                          <p:spTgt spid="2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
                                            <p:txEl>
                                              <p:pRg st="5" end="5"/>
                                            </p:txEl>
                                          </p:spTgt>
                                        </p:tgtEl>
                                        <p:attrNameLst>
                                          <p:attrName>style.visibility</p:attrName>
                                        </p:attrNameLst>
                                      </p:cBhvr>
                                      <p:to>
                                        <p:strVal val="visible"/>
                                      </p:to>
                                    </p:set>
                                    <p:animEffect transition="in" filter="fade">
                                      <p:cBhvr>
                                        <p:cTn id="35" dur="500"/>
                                        <p:tgtEl>
                                          <p:spTgt spid="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75556" y="1363252"/>
            <a:ext cx="7992888" cy="5401479"/>
          </a:xfrm>
          <a:prstGeom prst="rect">
            <a:avLst/>
          </a:prstGeom>
          <a:noFill/>
        </p:spPr>
        <p:txBody>
          <a:bodyPr wrap="square" rtlCol="0">
            <a:spAutoFit/>
          </a:bodyPr>
          <a:lstStyle/>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Konunun finansal tablo kullanıcıları açısından önemi ve finansal tablolar açısından önemliliği</a:t>
            </a:r>
          </a:p>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 Konuya ilişkin muhasebe politikalarının niteliği</a:t>
            </a:r>
          </a:p>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 Varsa konuyla ilgili yanlışlıkların nitel ve nicel özellikleri/önemliliği</a:t>
            </a: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Konuyu denetimde ele almak için gereken çaba, özel beceri ve uzmanlık gereksinimi, ihtiyaç duyulan danışma hizmetinin boyutu</a:t>
            </a:r>
          </a:p>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Üst yönetimle yapılan iletişimlerin kapsamı ve boyutu</a:t>
            </a:r>
          </a:p>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Uygulanan denetim prosedürlerinin zorluğu</a:t>
            </a:r>
          </a:p>
          <a:p>
            <a:pPr marL="171450" indent="-171450" algn="just">
              <a:spcAft>
                <a:spcPts val="1400"/>
              </a:spcAf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Konuyla ilgili varsa iç kontrol eksikliğinin ciddiyeti</a:t>
            </a:r>
          </a:p>
        </p:txBody>
      </p:sp>
      <p:sp>
        <p:nvSpPr>
          <p:cNvPr id="25" name="Subtitle 2"/>
          <p:cNvSpPr txBox="1">
            <a:spLocks/>
          </p:cNvSpPr>
          <p:nvPr/>
        </p:nvSpPr>
        <p:spPr>
          <a:xfrm>
            <a:off x="899592" y="337505"/>
            <a:ext cx="734481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Kilit </a:t>
            </a:r>
            <a:r>
              <a:rPr lang="en-US"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D</a:t>
            </a:r>
            <a:r>
              <a:rPr lang="tr-TR" sz="36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enetim</a:t>
            </a:r>
            <a:r>
              <a:rPr lang="tr-TR"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Konularını Belirlerken</a:t>
            </a:r>
            <a:endParaRPr lang="en-US" sz="36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05914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1" end="1"/>
                                            </p:txEl>
                                          </p:spTgt>
                                        </p:tgtEl>
                                        <p:attrNameLst>
                                          <p:attrName>style.visibility</p:attrName>
                                        </p:attrNameLst>
                                      </p:cBhvr>
                                      <p:to>
                                        <p:strVal val="visible"/>
                                      </p:to>
                                    </p:set>
                                    <p:animEffect transition="in" filter="fade">
                                      <p:cBhvr>
                                        <p:cTn id="15" dur="500"/>
                                        <p:tgtEl>
                                          <p:spTgt spid="2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xEl>
                                              <p:pRg st="3" end="3"/>
                                            </p:txEl>
                                          </p:spTgt>
                                        </p:tgtEl>
                                        <p:attrNameLst>
                                          <p:attrName>style.visibility</p:attrName>
                                        </p:attrNameLst>
                                      </p:cBhvr>
                                      <p:to>
                                        <p:strVal val="visible"/>
                                      </p:to>
                                    </p:set>
                                    <p:animEffect transition="in" filter="fade">
                                      <p:cBhvr>
                                        <p:cTn id="25" dur="500"/>
                                        <p:tgtEl>
                                          <p:spTgt spid="2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6">
                                            <p:txEl>
                                              <p:pRg st="4" end="4"/>
                                            </p:txEl>
                                          </p:spTgt>
                                        </p:tgtEl>
                                        <p:attrNameLst>
                                          <p:attrName>style.visibility</p:attrName>
                                        </p:attrNameLst>
                                      </p:cBhvr>
                                      <p:to>
                                        <p:strVal val="visible"/>
                                      </p:to>
                                    </p:set>
                                    <p:animEffect transition="in" filter="fade">
                                      <p:cBhvr>
                                        <p:cTn id="30" dur="500"/>
                                        <p:tgtEl>
                                          <p:spTgt spid="2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
                                            <p:txEl>
                                              <p:pRg st="5" end="5"/>
                                            </p:txEl>
                                          </p:spTgt>
                                        </p:tgtEl>
                                        <p:attrNameLst>
                                          <p:attrName>style.visibility</p:attrName>
                                        </p:attrNameLst>
                                      </p:cBhvr>
                                      <p:to>
                                        <p:strVal val="visible"/>
                                      </p:to>
                                    </p:set>
                                    <p:animEffect transition="in" filter="fade">
                                      <p:cBhvr>
                                        <p:cTn id="35" dur="500"/>
                                        <p:tgtEl>
                                          <p:spTgt spid="26">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
                                            <p:txEl>
                                              <p:pRg st="6" end="6"/>
                                            </p:txEl>
                                          </p:spTgt>
                                        </p:tgtEl>
                                        <p:attrNameLst>
                                          <p:attrName>style.visibility</p:attrName>
                                        </p:attrNameLst>
                                      </p:cBhvr>
                                      <p:to>
                                        <p:strVal val="visible"/>
                                      </p:to>
                                    </p:set>
                                    <p:animEffect transition="in" filter="fade">
                                      <p:cBhvr>
                                        <p:cTn id="40"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1412776"/>
            <a:ext cx="7056784" cy="3785652"/>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Borsada işlem gören işletmelerin denetiminde.</a:t>
            </a: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Kurum tarafından belirlenen işletmelerin denetiminde</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Mevzuat tarafından bildirimi zorunlu kılınan denetimlerde </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İhtiyari olarak veya yönetimim ya da üst yönetimden sorumlu olanların isteği üzerine diğer denetimlerde </a:t>
            </a:r>
          </a:p>
          <a:p>
            <a:pPr marL="171450" indent="-171450">
              <a:buClr>
                <a:srgbClr val="D1493B"/>
              </a:buClr>
              <a:buFont typeface="Wingdings" pitchFamily="2" charset="2"/>
              <a:buChar char="ü"/>
            </a:pPr>
            <a:endParaRPr lang="tr-TR" sz="16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16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1600" dirty="0" smtClean="0">
              <a:solidFill>
                <a:schemeClr val="bg1">
                  <a:lumMod val="65000"/>
                </a:schemeClr>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Hangi Denetimlerde?</a:t>
            </a:r>
            <a:endPar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30159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2" end="2"/>
                                            </p:txEl>
                                          </p:spTgt>
                                        </p:tgtEl>
                                        <p:attrNameLst>
                                          <p:attrName>style.visibility</p:attrName>
                                        </p:attrNameLst>
                                      </p:cBhvr>
                                      <p:to>
                                        <p:strVal val="visible"/>
                                      </p:to>
                                    </p:set>
                                    <p:animEffect transition="in" filter="fade">
                                      <p:cBhvr>
                                        <p:cTn id="15" dur="500"/>
                                        <p:tgtEl>
                                          <p:spTgt spid="2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xEl>
                                              <p:pRg st="4" end="4"/>
                                            </p:txEl>
                                          </p:spTgt>
                                        </p:tgtEl>
                                        <p:attrNameLst>
                                          <p:attrName>style.visibility</p:attrName>
                                        </p:attrNameLst>
                                      </p:cBhvr>
                                      <p:to>
                                        <p:strVal val="visible"/>
                                      </p:to>
                                    </p:set>
                                    <p:animEffect transition="in" filter="fade">
                                      <p:cBhvr>
                                        <p:cTn id="20" dur="500"/>
                                        <p:tgtEl>
                                          <p:spTgt spid="2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xEl>
                                              <p:pRg st="6" end="6"/>
                                            </p:txEl>
                                          </p:spTgt>
                                        </p:tgtEl>
                                        <p:attrNameLst>
                                          <p:attrName>style.visibility</p:attrName>
                                        </p:attrNameLst>
                                      </p:cBhvr>
                                      <p:to>
                                        <p:strVal val="visible"/>
                                      </p:to>
                                    </p:set>
                                    <p:animEffect transition="in" filter="fade">
                                      <p:cBhvr>
                                        <p:cTn id="25"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2204864"/>
            <a:ext cx="7056784" cy="1015663"/>
          </a:xfrm>
          <a:prstGeom prst="rect">
            <a:avLst/>
          </a:prstGeom>
          <a:noFill/>
        </p:spPr>
        <p:txBody>
          <a:bodyPr wrap="square" rtlCol="0">
            <a:spAutoFit/>
          </a:bodyPr>
          <a:lstStyle/>
          <a:p>
            <a:pPr marL="171450" indent="-171450">
              <a:buClr>
                <a:srgbClr val="D1493B"/>
              </a:buClr>
              <a:buFont typeface="Wingdings" pitchFamily="2" charset="2"/>
              <a:buChar char="ü"/>
            </a:pPr>
            <a:r>
              <a:rPr lang="tr-TR" sz="2200" dirty="0">
                <a:solidFill>
                  <a:srgbClr val="595959"/>
                </a:solidFill>
                <a:latin typeface="Times New Roman" panose="02020603050405020304" pitchFamily="18" charset="0"/>
                <a:cs typeface="Times New Roman" panose="02020603050405020304" pitchFamily="18" charset="0"/>
              </a:rPr>
              <a:t>Denetçinin </a:t>
            </a:r>
            <a:r>
              <a:rPr lang="tr-TR" sz="2200" dirty="0" smtClean="0">
                <a:solidFill>
                  <a:srgbClr val="595959"/>
                </a:solidFill>
                <a:latin typeface="Times New Roman" panose="02020603050405020304" pitchFamily="18" charset="0"/>
                <a:cs typeface="Times New Roman" panose="02020603050405020304" pitchFamily="18" charset="0"/>
              </a:rPr>
              <a:t>kilit </a:t>
            </a:r>
            <a:r>
              <a:rPr lang="tr-TR" sz="2200" dirty="0">
                <a:solidFill>
                  <a:srgbClr val="595959"/>
                </a:solidFill>
                <a:latin typeface="Times New Roman" panose="02020603050405020304" pitchFamily="18" charset="0"/>
                <a:cs typeface="Times New Roman" panose="02020603050405020304" pitchFamily="18" charset="0"/>
              </a:rPr>
              <a:t>denetim konularını denetçi raporunda bildirmemesi </a:t>
            </a:r>
            <a:r>
              <a:rPr lang="tr-TR" sz="2200" dirty="0" smtClean="0">
                <a:solidFill>
                  <a:srgbClr val="595959"/>
                </a:solidFill>
                <a:latin typeface="Times New Roman" panose="02020603050405020304" pitchFamily="18" charset="0"/>
                <a:cs typeface="Times New Roman" panose="02020603050405020304" pitchFamily="18" charset="0"/>
              </a:rPr>
              <a:t>gerekiyor.</a:t>
            </a:r>
            <a:endParaRPr lang="tr-TR" sz="2200" dirty="0" smtClean="0">
              <a:solidFill>
                <a:schemeClr val="bg1">
                  <a:lumMod val="65000"/>
                </a:schemeClr>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smtClean="0">
                <a:solidFill>
                  <a:srgbClr val="595959"/>
                </a:solidFill>
                <a:latin typeface="Times New Roman" panose="02020603050405020304" pitchFamily="18" charset="0"/>
                <a:ea typeface="Franchise" pitchFamily="49" charset="0"/>
                <a:cs typeface="Times New Roman" panose="02020603050405020304" pitchFamily="18" charset="0"/>
              </a:rPr>
              <a:t>Görüş vermekten kaçınma durumunda</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64950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46978" y="1340768"/>
            <a:ext cx="7056784" cy="5078313"/>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Finansal tablo hazırlayanların özellikle vurguladığı KDK </a:t>
            </a:r>
            <a:r>
              <a:rPr lang="tr-TR" sz="2200" dirty="0" err="1" smtClean="0">
                <a:solidFill>
                  <a:srgbClr val="595959"/>
                </a:solidFill>
                <a:latin typeface="Times New Roman" panose="02020603050405020304" pitchFamily="18" charset="0"/>
                <a:cs typeface="Times New Roman" panose="02020603050405020304" pitchFamily="18" charset="0"/>
              </a:rPr>
              <a:t>nın</a:t>
            </a:r>
            <a:r>
              <a:rPr lang="tr-TR" sz="2200" dirty="0" smtClean="0">
                <a:solidFill>
                  <a:srgbClr val="595959"/>
                </a:solidFill>
                <a:latin typeface="Times New Roman" panose="02020603050405020304" pitchFamily="18" charset="0"/>
                <a:cs typeface="Times New Roman" panose="02020603050405020304" pitchFamily="18" charset="0"/>
              </a:rPr>
              <a:t> ortaya çıkarabileceği bir sorun</a:t>
            </a:r>
          </a:p>
          <a:p>
            <a:pPr algn="just">
              <a:buClr>
                <a:srgbClr val="D1493B"/>
              </a:buClr>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İşletme tarafından kamuoyuna henüz açıklanmamış  işletme hakkındaki her hangi bilgi</a:t>
            </a:r>
          </a:p>
          <a:p>
            <a:pPr algn="just">
              <a:buClr>
                <a:srgbClr val="D1493B"/>
              </a:buClr>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Dengeli bir yaklaşım oluşturuluyor bir yandan denetçinin işletmeye özgü faydalı bilgileri sağlaması istenirken diğer yandan işletmeye özgü gizli bilgilerin açıklanması amaçlanıyor.</a:t>
            </a: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DENETÇİ ve  YÖNETİM veya ÜST YÖNETİMDEN SORUMLU OLANLAR ARASINDA kurulacak İLETİŞİMİN ÖNEMİ </a:t>
            </a:r>
          </a:p>
          <a:p>
            <a:pPr marL="171450" indent="-171450" algn="just">
              <a:buClr>
                <a:srgbClr val="D1493B"/>
              </a:buClr>
              <a:buFont typeface="Wingdings" pitchFamily="2" charset="2"/>
              <a:buChar char="ü"/>
            </a:pPr>
            <a:endParaRPr lang="tr-TR" sz="16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Orijinal Bilgi Endişesi</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38887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2204864"/>
            <a:ext cx="7056784" cy="3447098"/>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Mevzuatın izin vermemesi durumunda</a:t>
            </a: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a:solidFill>
                  <a:srgbClr val="595959"/>
                </a:solidFill>
                <a:latin typeface="Times New Roman" panose="02020603050405020304" pitchFamily="18" charset="0"/>
                <a:cs typeface="Times New Roman" panose="02020603050405020304" pitchFamily="18" charset="0"/>
              </a:rPr>
              <a:t>Oldukça istisnai durumlarda açıklamanın oluşturacağı olumsuz sonuçların </a:t>
            </a:r>
            <a:r>
              <a:rPr lang="tr-TR" sz="2200" dirty="0" smtClean="0">
                <a:solidFill>
                  <a:srgbClr val="595959"/>
                </a:solidFill>
                <a:latin typeface="Times New Roman" panose="02020603050405020304" pitchFamily="18" charset="0"/>
                <a:cs typeface="Times New Roman" panose="02020603050405020304" pitchFamily="18" charset="0"/>
              </a:rPr>
              <a:t>açıklamanın meydana getireceği kamusal faydayı aşacağının beklenmesi. Ancak kamuya açıklanmış bir konuya ilişkin olarak bu hüküm uygulanmaz </a:t>
            </a: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16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1600" dirty="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endParaRPr lang="tr-TR" sz="1600" dirty="0" smtClean="0">
              <a:solidFill>
                <a:schemeClr val="bg1">
                  <a:lumMod val="65000"/>
                </a:schemeClr>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Denetçi aşağıdaki durumlar olmadığı sürece her bir kilit denetim konusunu raporunda açıklar</a:t>
            </a:r>
            <a:endParaRPr lang="en-US" sz="3500" b="1" spc="-150" dirty="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17974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90419822"/>
              </p:ext>
            </p:extLst>
          </p:nvPr>
        </p:nvGraphicFramePr>
        <p:xfrm>
          <a:off x="1115616" y="1412776"/>
          <a:ext cx="7152456"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Metin kutusu 7"/>
          <p:cNvSpPr txBox="1"/>
          <p:nvPr/>
        </p:nvSpPr>
        <p:spPr>
          <a:xfrm>
            <a:off x="3947592" y="4668912"/>
            <a:ext cx="1440160" cy="1415772"/>
          </a:xfrm>
          <a:prstGeom prst="rect">
            <a:avLst/>
          </a:prstGeom>
          <a:noFill/>
        </p:spPr>
        <p:txBody>
          <a:bodyPr wrap="square" rtlCol="0">
            <a:spAutoFit/>
          </a:bodyPr>
          <a:lstStyle/>
          <a:p>
            <a:pPr lvl="0" algn="ctr">
              <a:lnSpc>
                <a:spcPct val="100000"/>
              </a:lnSpc>
            </a:pPr>
            <a:r>
              <a:rPr lang="tr-TR" sz="1700" dirty="0">
                <a:solidFill>
                  <a:schemeClr val="bg1"/>
                </a:solidFill>
              </a:rPr>
              <a:t>Denetimdeki </a:t>
            </a:r>
          </a:p>
          <a:p>
            <a:pPr lvl="0" algn="ctr">
              <a:lnSpc>
                <a:spcPct val="100000"/>
              </a:lnSpc>
            </a:pPr>
            <a:r>
              <a:rPr lang="tr-TR" sz="1700" dirty="0">
                <a:solidFill>
                  <a:schemeClr val="bg1"/>
                </a:solidFill>
              </a:rPr>
              <a:t>En </a:t>
            </a:r>
            <a:r>
              <a:rPr lang="tr-TR" sz="1700" dirty="0" smtClean="0">
                <a:solidFill>
                  <a:schemeClr val="bg1"/>
                </a:solidFill>
              </a:rPr>
              <a:t>Çok Önem </a:t>
            </a:r>
            <a:endParaRPr lang="tr-TR" sz="1700" dirty="0">
              <a:solidFill>
                <a:schemeClr val="bg1"/>
              </a:solidFill>
            </a:endParaRPr>
          </a:p>
          <a:p>
            <a:pPr lvl="0" algn="ctr">
              <a:lnSpc>
                <a:spcPct val="100000"/>
              </a:lnSpc>
            </a:pPr>
            <a:r>
              <a:rPr lang="tr-TR" sz="1700" dirty="0" smtClean="0">
                <a:solidFill>
                  <a:schemeClr val="bg1"/>
                </a:solidFill>
              </a:rPr>
              <a:t>Arz Eden</a:t>
            </a:r>
          </a:p>
          <a:p>
            <a:pPr lvl="0" algn="ctr">
              <a:lnSpc>
                <a:spcPct val="100000"/>
              </a:lnSpc>
            </a:pPr>
            <a:r>
              <a:rPr lang="tr-TR" sz="1700" dirty="0" smtClean="0">
                <a:solidFill>
                  <a:schemeClr val="bg1"/>
                </a:solidFill>
              </a:rPr>
              <a:t>Konular</a:t>
            </a:r>
            <a:endParaRPr lang="tr-TR" sz="1700" dirty="0">
              <a:solidFill>
                <a:schemeClr val="bg1"/>
              </a:solidFill>
            </a:endParaRPr>
          </a:p>
          <a:p>
            <a:endParaRPr lang="tr-TR" dirty="0">
              <a:solidFill>
                <a:schemeClr val="bg1"/>
              </a:solidFill>
            </a:endParaRPr>
          </a:p>
        </p:txBody>
      </p:sp>
      <p:sp>
        <p:nvSpPr>
          <p:cNvPr id="11" name="Subtitle 2"/>
          <p:cNvSpPr txBox="1">
            <a:spLocks/>
          </p:cNvSpPr>
          <p:nvPr/>
        </p:nvSpPr>
        <p:spPr>
          <a:xfrm>
            <a:off x="683568" y="260648"/>
            <a:ext cx="8211602" cy="675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5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Denetçi</a:t>
            </a:r>
            <a:r>
              <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KDK</a:t>
            </a:r>
            <a:r>
              <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a:t>
            </a:r>
            <a:r>
              <a:rPr lang="en-US" sz="35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ları</a:t>
            </a:r>
            <a:r>
              <a:rPr lang="tr-TR" sz="35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nı</a:t>
            </a:r>
            <a:r>
              <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tr-TR" sz="3500" b="1" spc="-150" dirty="0" err="1">
                <a:solidFill>
                  <a:srgbClr val="595959"/>
                </a:solidFill>
                <a:latin typeface="Times New Roman" panose="02020603050405020304" pitchFamily="18" charset="0"/>
                <a:ea typeface="Franchise" pitchFamily="49" charset="0"/>
                <a:cs typeface="Times New Roman" panose="02020603050405020304" pitchFamily="18" charset="0"/>
              </a:rPr>
              <a:t>N</a:t>
            </a:r>
            <a:r>
              <a:rPr lang="en-US" sz="3500" b="1" spc="-150" dirty="0" err="1" smtClean="0">
                <a:solidFill>
                  <a:srgbClr val="595959"/>
                </a:solidFill>
                <a:latin typeface="Times New Roman" panose="02020603050405020304" pitchFamily="18" charset="0"/>
                <a:ea typeface="Franchise" pitchFamily="49" charset="0"/>
                <a:cs typeface="Times New Roman" panose="02020603050405020304" pitchFamily="18" charset="0"/>
              </a:rPr>
              <a:t>asıl</a:t>
            </a:r>
            <a:r>
              <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 </a:t>
            </a:r>
            <a:r>
              <a:rPr lang="en-US" sz="3500" b="1" spc="-150" dirty="0" err="1">
                <a:solidFill>
                  <a:srgbClr val="595959"/>
                </a:solidFill>
                <a:latin typeface="Times New Roman" panose="02020603050405020304" pitchFamily="18" charset="0"/>
                <a:ea typeface="Franchise" pitchFamily="49" charset="0"/>
                <a:cs typeface="Times New Roman" panose="02020603050405020304" pitchFamily="18" charset="0"/>
              </a:rPr>
              <a:t>Belirleyecek</a:t>
            </a:r>
            <a:r>
              <a:rPr lang="en-US" sz="4000" b="1" spc="-150" dirty="0">
                <a:solidFill>
                  <a:srgbClr val="595959"/>
                </a:solidFill>
                <a:latin typeface="Times New Roman" panose="02020603050405020304" pitchFamily="18" charset="0"/>
                <a:ea typeface="Franchise" pitchFamily="49" charset="0"/>
                <a:cs typeface="Times New Roman" panose="02020603050405020304" pitchFamily="18" charset="0"/>
              </a:rPr>
              <a:t>?</a:t>
            </a:r>
            <a:endPar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pic>
        <p:nvPicPr>
          <p:cNvPr id="12" name="Resim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
        <p:nvSpPr>
          <p:cNvPr id="6" name="Flowchart: Off-page Connector 29"/>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15</a:t>
            </a:r>
            <a:endParaRPr lang="en-US" sz="1200" b="1" dirty="0"/>
          </a:p>
        </p:txBody>
      </p:sp>
    </p:spTree>
    <p:extLst>
      <p:ext uri="{BB962C8B-B14F-4D97-AF65-F5344CB8AC3E}">
        <p14:creationId xmlns:p14="http://schemas.microsoft.com/office/powerpoint/2010/main" val="305713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27584" y="1700808"/>
            <a:ext cx="7776864" cy="4062651"/>
          </a:xfrm>
          <a:prstGeom prst="rect">
            <a:avLst/>
          </a:prstGeom>
          <a:noFill/>
        </p:spPr>
        <p:txBody>
          <a:bodyPr wrap="square" rtlCol="0">
            <a:spAutoFit/>
          </a:bodyPr>
          <a:lstStyle/>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İlgili konunun niçin KDK olarak belirlendiği.</a:t>
            </a: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Denetimde söz konusu konunun nasıl ele alındığı</a:t>
            </a: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Varsa, ilgili finansal tablo dipnotuna referans verilmesi gerekiyor</a:t>
            </a:r>
          </a:p>
          <a:p>
            <a:pPr>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	</a:t>
            </a:r>
          </a:p>
          <a:p>
            <a:pPr>
              <a:buClr>
                <a:srgbClr val="D1493B"/>
              </a:buClr>
            </a:pPr>
            <a:r>
              <a:rPr lang="tr-TR" sz="2200" dirty="0">
                <a:solidFill>
                  <a:srgbClr val="595959"/>
                </a:solidFill>
                <a:latin typeface="Times New Roman" panose="02020603050405020304" pitchFamily="18" charset="0"/>
                <a:cs typeface="Times New Roman" panose="02020603050405020304" pitchFamily="18" charset="0"/>
              </a:rPr>
              <a:t>	</a:t>
            </a:r>
            <a:r>
              <a:rPr lang="tr-TR" sz="2200" dirty="0" smtClean="0">
                <a:solidFill>
                  <a:srgbClr val="595959"/>
                </a:solidFill>
                <a:latin typeface="Times New Roman" panose="02020603050405020304" pitchFamily="18" charset="0"/>
                <a:cs typeface="Times New Roman" panose="02020603050405020304" pitchFamily="18" charset="0"/>
              </a:rPr>
              <a:t>Bunun yanında; </a:t>
            </a:r>
          </a:p>
          <a:p>
            <a:pPr marL="1200150" lvl="2" indent="-285750">
              <a:buClr>
                <a:srgbClr val="D1493B"/>
              </a:buClr>
              <a:buFont typeface="Arial" panose="020B0604020202020204" pitchFamily="34" charset="0"/>
              <a:buChar char="•"/>
            </a:pPr>
            <a:r>
              <a:rPr lang="tr-TR" sz="2200" dirty="0" smtClean="0">
                <a:solidFill>
                  <a:srgbClr val="595959"/>
                </a:solidFill>
                <a:latin typeface="Times New Roman" panose="02020603050405020304" pitchFamily="18" charset="0"/>
                <a:cs typeface="Times New Roman" panose="02020603050405020304" pitchFamily="18" charset="0"/>
              </a:rPr>
              <a:t>Denetçinin konuya yönelik uyguladığı yaklaşımın özellikleri</a:t>
            </a:r>
          </a:p>
          <a:p>
            <a:pPr marL="1200150" lvl="2" indent="-285750">
              <a:buClr>
                <a:srgbClr val="D1493B"/>
              </a:buClr>
              <a:buFont typeface="Arial" panose="020B0604020202020204" pitchFamily="34" charset="0"/>
              <a:buChar char="•"/>
            </a:pPr>
            <a:r>
              <a:rPr lang="tr-TR" sz="2200" dirty="0" smtClean="0">
                <a:solidFill>
                  <a:srgbClr val="595959"/>
                </a:solidFill>
                <a:latin typeface="Times New Roman" panose="02020603050405020304" pitchFamily="18" charset="0"/>
                <a:cs typeface="Times New Roman" panose="02020603050405020304" pitchFamily="18" charset="0"/>
              </a:rPr>
              <a:t>Yürütülen denetim prosedürleri hakkında kısa açıklama</a:t>
            </a:r>
          </a:p>
          <a:p>
            <a:pPr marL="1200150" lvl="2" indent="-285750">
              <a:buClr>
                <a:srgbClr val="D1493B"/>
              </a:buClr>
              <a:buFont typeface="Arial" panose="020B0604020202020204" pitchFamily="34" charset="0"/>
              <a:buChar char="•"/>
            </a:pPr>
            <a:r>
              <a:rPr lang="tr-TR" sz="2200" dirty="0" smtClean="0">
                <a:solidFill>
                  <a:srgbClr val="595959"/>
                </a:solidFill>
                <a:latin typeface="Times New Roman" panose="02020603050405020304" pitchFamily="18" charset="0"/>
                <a:cs typeface="Times New Roman" panose="02020603050405020304" pitchFamily="18" charset="0"/>
              </a:rPr>
              <a:t>Denetim prosedürlerinin sonucuna yönelik işaretler</a:t>
            </a:r>
          </a:p>
          <a:p>
            <a:pPr marL="1200150" lvl="2" indent="-285750">
              <a:buClr>
                <a:srgbClr val="D1493B"/>
              </a:buClr>
              <a:buFont typeface="Arial" panose="020B0604020202020204" pitchFamily="34" charset="0"/>
              <a:buChar char="•"/>
            </a:pPr>
            <a:r>
              <a:rPr lang="tr-TR" sz="2200" dirty="0" smtClean="0">
                <a:solidFill>
                  <a:srgbClr val="595959"/>
                </a:solidFill>
                <a:latin typeface="Times New Roman" panose="02020603050405020304" pitchFamily="18" charset="0"/>
                <a:cs typeface="Times New Roman" panose="02020603050405020304" pitchFamily="18" charset="0"/>
              </a:rPr>
              <a:t>Konuya ilişkin yapılan önemli gözlemler </a:t>
            </a:r>
            <a:endParaRPr lang="tr-TR" sz="2200" dirty="0">
              <a:solidFill>
                <a:srgbClr val="595959"/>
              </a:solidFill>
              <a:latin typeface="Times New Roman" panose="02020603050405020304" pitchFamily="18" charset="0"/>
              <a:cs typeface="Times New Roman" panose="02020603050405020304" pitchFamily="18" charset="0"/>
            </a:endParaRPr>
          </a:p>
          <a:p>
            <a:pPr lvl="2">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açıklanabilir</a:t>
            </a:r>
            <a:r>
              <a:rPr lang="tr-TR" sz="1600" dirty="0">
                <a:solidFill>
                  <a:srgbClr val="595959"/>
                </a:solidFill>
                <a:latin typeface="Times New Roman" panose="02020603050405020304" pitchFamily="18" charset="0"/>
                <a:cs typeface="Times New Roman" panose="02020603050405020304" pitchFamily="18" charset="0"/>
              </a:rPr>
              <a:t>	</a:t>
            </a:r>
            <a:endParaRPr lang="tr-TR" sz="1600" dirty="0" smtClean="0">
              <a:solidFill>
                <a:schemeClr val="bg1">
                  <a:lumMod val="65000"/>
                </a:schemeClr>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4"/>
            <a:ext cx="7275498" cy="1147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Kilit Denetim Konularına İlişkin Açıklama</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69608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27584" y="1700808"/>
            <a:ext cx="7776864" cy="3477875"/>
          </a:xfrm>
          <a:prstGeom prst="rect">
            <a:avLst/>
          </a:prstGeom>
          <a:noFill/>
        </p:spPr>
        <p:txBody>
          <a:bodyPr wrap="square" rtlCol="0">
            <a:spAutoFit/>
          </a:bodyPr>
          <a:lstStyle/>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İşletmeden</a:t>
            </a:r>
          </a:p>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İşletmenin faaliyetinin niteliğinde</a:t>
            </a:r>
          </a:p>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 İşletmenin ve faaliyetlerinin karmaşıklığından</a:t>
            </a:r>
          </a:p>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Yürütülen denetimin içinde bulunduğu şartlardan</a:t>
            </a:r>
          </a:p>
          <a:p>
            <a:pPr marL="171450" indent="-171450">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etkilenebilir</a:t>
            </a:r>
          </a:p>
          <a:p>
            <a:pPr marL="171450" indent="-171450">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899592" y="337504"/>
            <a:ext cx="7275498" cy="1147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Kilit Denetim Konularının Sayısı</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88476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19024" y="2564904"/>
            <a:ext cx="7056784" cy="2954655"/>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Finansal Tablo Denetimin en önemli çıktısını daha ön plana çıkartmak</a:t>
            </a: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Genel ve Standart metinlerin arkasına atmamak </a:t>
            </a: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b="1" dirty="0" smtClean="0">
                <a:solidFill>
                  <a:srgbClr val="595959"/>
                </a:solidFill>
                <a:latin typeface="Times New Roman" panose="02020603050405020304" pitchFamily="18" charset="0"/>
                <a:cs typeface="Times New Roman" panose="02020603050405020304" pitchFamily="18" charset="0"/>
              </a:rPr>
              <a:t>Görüşün Dayanağı</a:t>
            </a:r>
            <a:r>
              <a:rPr lang="tr-TR" sz="2200" dirty="0" smtClean="0">
                <a:solidFill>
                  <a:srgbClr val="595959"/>
                </a:solidFill>
                <a:latin typeface="Times New Roman" panose="02020603050405020304" pitchFamily="18" charset="0"/>
                <a:cs typeface="Times New Roman" panose="02020603050405020304" pitchFamily="18" charset="0"/>
              </a:rPr>
              <a:t> paragrafı  Olumlu Görüşte bile (hemen görüşün arkasından gelmeli)</a:t>
            </a:r>
          </a:p>
          <a:p>
            <a:pPr marL="171450" indent="-171450">
              <a:buClr>
                <a:srgbClr val="D1493B"/>
              </a:buClr>
              <a:buFont typeface="Wingdings" pitchFamily="2" charset="2"/>
              <a:buChar char="ü"/>
            </a:pPr>
            <a:endParaRPr lang="tr-TR" sz="1600" dirty="0" smtClean="0">
              <a:solidFill>
                <a:srgbClr val="595959"/>
              </a:solidFill>
              <a:latin typeface="Times New Roman" panose="02020603050405020304" pitchFamily="18" charset="0"/>
              <a:cs typeface="Times New Roman" panose="02020603050405020304" pitchFamily="18" charset="0"/>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GÖRÜŞ EN BAŞTA</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05719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1362397"/>
            <a:ext cx="8208912" cy="2554545"/>
          </a:xfrm>
          <a:prstGeom prst="rect">
            <a:avLst/>
          </a:prstGeom>
          <a:noFill/>
        </p:spPr>
        <p:txBody>
          <a:bodyPr wrap="square" rtlCol="0">
            <a:spAutoFit/>
          </a:bodyPr>
          <a:lstStyle/>
          <a:p>
            <a:pPr algn="just">
              <a:buClr>
                <a:srgbClr val="D1493B"/>
              </a:buClr>
            </a:pPr>
            <a:endParaRPr lang="tr-TR" sz="1600" dirty="0" smtClean="0"/>
          </a:p>
          <a:p>
            <a:pPr algn="just">
              <a:buClr>
                <a:srgbClr val="D1493B"/>
              </a:buClr>
            </a:pPr>
            <a:endParaRPr lang="tr-TR" sz="2400" dirty="0" smtClean="0"/>
          </a:p>
          <a:p>
            <a:pPr algn="just">
              <a:buClr>
                <a:srgbClr val="D1493B"/>
              </a:buClr>
            </a:pPr>
            <a:endParaRPr lang="tr-TR" sz="2400" dirty="0" smtClean="0"/>
          </a:p>
          <a:p>
            <a:pPr algn="just">
              <a:buClr>
                <a:srgbClr val="D1493B"/>
              </a:buClr>
            </a:pPr>
            <a:endParaRPr lang="tr-TR" sz="2400" dirty="0" smtClean="0"/>
          </a:p>
          <a:p>
            <a:pPr algn="just">
              <a:buClr>
                <a:srgbClr val="D1493B"/>
              </a:buClr>
            </a:pPr>
            <a:endParaRPr lang="tr-TR" sz="2400" dirty="0"/>
          </a:p>
          <a:p>
            <a:pPr algn="just">
              <a:buClr>
                <a:srgbClr val="D1493B"/>
              </a:buClr>
            </a:pPr>
            <a:endParaRPr lang="tr-TR" sz="2400" dirty="0" smtClean="0"/>
          </a:p>
          <a:p>
            <a:pPr algn="just">
              <a:buClr>
                <a:srgbClr val="D1493B"/>
              </a:buClr>
            </a:pPr>
            <a:endParaRPr lang="tr-TR" sz="2400" dirty="0" smtClean="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chemeClr val="tx1">
                    <a:lumMod val="65000"/>
                    <a:lumOff val="35000"/>
                  </a:schemeClr>
                </a:solidFill>
                <a:latin typeface="+mj-lt"/>
                <a:ea typeface="Franchise" pitchFamily="49" charset="0"/>
              </a:rPr>
              <a:t>MEVCUT DURUM – </a:t>
            </a:r>
            <a:r>
              <a:rPr lang="tr-TR" sz="4000" b="1" spc="-150" dirty="0" err="1" smtClean="0">
                <a:solidFill>
                  <a:schemeClr val="tx1">
                    <a:lumMod val="65000"/>
                    <a:lumOff val="35000"/>
                  </a:schemeClr>
                </a:solidFill>
                <a:latin typeface="+mj-lt"/>
                <a:ea typeface="Franchise" pitchFamily="49" charset="0"/>
              </a:rPr>
              <a:t>TDS’ler</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
        <p:nvSpPr>
          <p:cNvPr id="3" name="Yuvarlatılmış Dikdörtgen 2"/>
          <p:cNvSpPr/>
          <p:nvPr/>
        </p:nvSpPr>
        <p:spPr>
          <a:xfrm>
            <a:off x="611560" y="1340767"/>
            <a:ext cx="7906989" cy="422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600" dirty="0" smtClean="0"/>
          </a:p>
          <a:p>
            <a:pPr algn="ctr"/>
            <a:r>
              <a:rPr lang="tr-TR" sz="2600" dirty="0"/>
              <a:t>KALİTE KONTROL STANDARDI 1</a:t>
            </a:r>
            <a:endParaRPr lang="en-US" sz="2600" dirty="0"/>
          </a:p>
          <a:p>
            <a:pPr algn="ctr"/>
            <a:endParaRPr lang="tr-TR" dirty="0"/>
          </a:p>
        </p:txBody>
      </p:sp>
      <p:sp>
        <p:nvSpPr>
          <p:cNvPr id="9" name="Yuvarlatılmış Dikdörtgen 8"/>
          <p:cNvSpPr/>
          <p:nvPr/>
        </p:nvSpPr>
        <p:spPr>
          <a:xfrm>
            <a:off x="618505" y="1821964"/>
            <a:ext cx="7906989" cy="422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Clr>
                <a:srgbClr val="D1493B"/>
              </a:buClr>
            </a:pPr>
            <a:r>
              <a:rPr lang="tr-TR" sz="2600" dirty="0"/>
              <a:t>	BAĞIMSIZ DENETÇİLER İÇİN ETİK KURALLAR</a:t>
            </a:r>
          </a:p>
        </p:txBody>
      </p:sp>
      <p:sp>
        <p:nvSpPr>
          <p:cNvPr id="4" name="Oval 3"/>
          <p:cNvSpPr/>
          <p:nvPr/>
        </p:nvSpPr>
        <p:spPr>
          <a:xfrm>
            <a:off x="683567" y="4081444"/>
            <a:ext cx="158417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err="1" smtClean="0"/>
              <a:t>BDS’ler</a:t>
            </a:r>
            <a:endParaRPr lang="tr-TR" sz="2500" dirty="0"/>
          </a:p>
        </p:txBody>
      </p:sp>
      <p:sp>
        <p:nvSpPr>
          <p:cNvPr id="5" name="Aşağı Ok 4"/>
          <p:cNvSpPr/>
          <p:nvPr/>
        </p:nvSpPr>
        <p:spPr>
          <a:xfrm>
            <a:off x="1557935" y="2409167"/>
            <a:ext cx="45719" cy="7003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2359004" y="4130310"/>
            <a:ext cx="187220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err="1" smtClean="0"/>
              <a:t>SBDS’ler</a:t>
            </a:r>
            <a:endParaRPr lang="tr-TR" sz="2500" dirty="0"/>
          </a:p>
        </p:txBody>
      </p:sp>
      <p:sp>
        <p:nvSpPr>
          <p:cNvPr id="13" name="Aşağı Ok 12"/>
          <p:cNvSpPr/>
          <p:nvPr/>
        </p:nvSpPr>
        <p:spPr>
          <a:xfrm>
            <a:off x="3419872" y="2371862"/>
            <a:ext cx="45719" cy="7723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13"/>
          <p:cNvSpPr/>
          <p:nvPr/>
        </p:nvSpPr>
        <p:spPr>
          <a:xfrm>
            <a:off x="5409629" y="2390248"/>
            <a:ext cx="45719" cy="753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Oval 14"/>
          <p:cNvSpPr/>
          <p:nvPr/>
        </p:nvSpPr>
        <p:spPr>
          <a:xfrm>
            <a:off x="4627256" y="4191259"/>
            <a:ext cx="165618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err="1" smtClean="0"/>
              <a:t>GDS’ler</a:t>
            </a:r>
            <a:endParaRPr lang="tr-TR" sz="2500" dirty="0"/>
          </a:p>
        </p:txBody>
      </p:sp>
      <p:sp>
        <p:nvSpPr>
          <p:cNvPr id="16" name="Oval 15"/>
          <p:cNvSpPr/>
          <p:nvPr/>
        </p:nvSpPr>
        <p:spPr>
          <a:xfrm>
            <a:off x="7207367" y="4226603"/>
            <a:ext cx="165618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err="1" smtClean="0"/>
              <a:t>İHS’ler</a:t>
            </a:r>
            <a:endParaRPr lang="tr-TR" sz="2500" dirty="0"/>
          </a:p>
        </p:txBody>
      </p:sp>
      <p:sp>
        <p:nvSpPr>
          <p:cNvPr id="17" name="Aşağı Ok 16"/>
          <p:cNvSpPr/>
          <p:nvPr/>
        </p:nvSpPr>
        <p:spPr>
          <a:xfrm>
            <a:off x="7989740" y="2320000"/>
            <a:ext cx="45719" cy="12395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543024" y="5872355"/>
            <a:ext cx="3449439" cy="6851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smtClean="0"/>
              <a:t>TARİHİ FİN. BİLGİ DENETİMLERİ</a:t>
            </a:r>
            <a:endParaRPr lang="tr-TR" sz="2500" dirty="0"/>
          </a:p>
        </p:txBody>
      </p:sp>
      <p:sp>
        <p:nvSpPr>
          <p:cNvPr id="7" name="Dikdörtgen 6"/>
          <p:cNvSpPr/>
          <p:nvPr/>
        </p:nvSpPr>
        <p:spPr>
          <a:xfrm>
            <a:off x="4231212" y="5840867"/>
            <a:ext cx="2448272" cy="716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smtClean="0"/>
              <a:t>DİĞER DENETİMLER</a:t>
            </a:r>
            <a:endParaRPr lang="tr-TR" sz="2500" dirty="0"/>
          </a:p>
        </p:txBody>
      </p:sp>
      <p:sp>
        <p:nvSpPr>
          <p:cNvPr id="20" name="Dikdörtgen 19"/>
          <p:cNvSpPr/>
          <p:nvPr/>
        </p:nvSpPr>
        <p:spPr>
          <a:xfrm>
            <a:off x="755576" y="3216234"/>
            <a:ext cx="5760640" cy="451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smtClean="0"/>
              <a:t>GÜVENCE DENETİMLERİ</a:t>
            </a:r>
            <a:endParaRPr lang="tr-TR" sz="2500" dirty="0"/>
          </a:p>
        </p:txBody>
      </p:sp>
    </p:spTree>
    <p:extLst>
      <p:ext uri="{BB962C8B-B14F-4D97-AF65-F5344CB8AC3E}">
        <p14:creationId xmlns:p14="http://schemas.microsoft.com/office/powerpoint/2010/main" val="128245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1844824"/>
            <a:ext cx="7056784" cy="4401205"/>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Yönetimin ve denetçinin sorumluluklarına yönelik daha net açıklamalar.</a:t>
            </a: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 İşletmenin sürekliliğine ilişkin önemli bir belirsizliğin belirlenmesi durumunda denetçi raporunda ayrı bir bölüm açılması « İşletmenin Sürekliliği ile ilgili Önemli Belirsizlik»</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İşletmenin sürekliliğine yönelik </a:t>
            </a:r>
            <a:r>
              <a:rPr lang="tr-TR" sz="2200" b="1" dirty="0" smtClean="0">
                <a:solidFill>
                  <a:srgbClr val="595959"/>
                </a:solidFill>
                <a:latin typeface="Times New Roman" panose="02020603050405020304" pitchFamily="18" charset="0"/>
                <a:cs typeface="Times New Roman" panose="02020603050405020304" pitchFamily="18" charset="0"/>
              </a:rPr>
              <a:t>F/T açıklamalarının </a:t>
            </a:r>
            <a:r>
              <a:rPr lang="tr-TR" sz="2200" dirty="0" smtClean="0">
                <a:solidFill>
                  <a:srgbClr val="595959"/>
                </a:solidFill>
                <a:latin typeface="Times New Roman" panose="02020603050405020304" pitchFamily="18" charset="0"/>
                <a:cs typeface="Times New Roman" panose="02020603050405020304" pitchFamily="18" charset="0"/>
              </a:rPr>
              <a:t>daha fazla sorgulanmasına yönelik yeni yükümlülükler</a:t>
            </a:r>
          </a:p>
          <a:p>
            <a:pPr algn="just">
              <a:buClr>
                <a:srgbClr val="D1493B"/>
              </a:buClr>
            </a:pPr>
            <a:endParaRPr lang="tr-TR" sz="2200" dirty="0">
              <a:solidFill>
                <a:srgbClr val="595959"/>
              </a:solidFill>
              <a:latin typeface="Times New Roman" panose="02020603050405020304" pitchFamily="18" charset="0"/>
              <a:cs typeface="Times New Roman" panose="02020603050405020304" pitchFamily="18" charset="0"/>
            </a:endParaRPr>
          </a:p>
          <a:p>
            <a:pPr algn="just">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YATIRIMCILAR: ERKEN UYARI Sağlanabilir mi* </a:t>
            </a:r>
            <a:endParaRPr lang="tr-TR" sz="2200" dirty="0" smtClean="0">
              <a:solidFill>
                <a:schemeClr val="bg1">
                  <a:lumMod val="65000"/>
                </a:schemeClr>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Sürekliliğine Daha Fazla Odaklanma</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77267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5" y="1844824"/>
            <a:ext cx="8051004" cy="2123658"/>
          </a:xfrm>
          <a:prstGeom prst="rect">
            <a:avLst/>
          </a:prstGeom>
          <a:noFill/>
        </p:spPr>
        <p:txBody>
          <a:bodyPr wrap="square" rtlCol="0">
            <a:spAutoFit/>
          </a:bodyPr>
          <a:lstStyle/>
          <a:p>
            <a:pPr marL="342900" indent="-342900" algn="just">
              <a:buClr>
                <a:srgbClr val="D1493B"/>
              </a:buClr>
              <a:buFont typeface="+mj-lt"/>
              <a:buAutoNum type="arabicPeriod"/>
            </a:pPr>
            <a:r>
              <a:rPr lang="tr-TR" sz="3300" dirty="0" smtClean="0">
                <a:solidFill>
                  <a:schemeClr val="bg1">
                    <a:lumMod val="65000"/>
                  </a:schemeClr>
                </a:solidFill>
              </a:rPr>
              <a:t> </a:t>
            </a:r>
            <a:r>
              <a:rPr lang="tr-TR" sz="3300" dirty="0">
                <a:solidFill>
                  <a:srgbClr val="595959"/>
                </a:solidFill>
                <a:latin typeface="Times New Roman" panose="02020603050405020304" pitchFamily="18" charset="0"/>
                <a:cs typeface="Times New Roman" panose="02020603050405020304" pitchFamily="18" charset="0"/>
              </a:rPr>
              <a:t>Denetçi raporunda; yönetimin ve Denetçinin İşletmenin Sürekliliğine yönelik Sorumluluklarına ilişkin </a:t>
            </a:r>
            <a:r>
              <a:rPr lang="tr-TR" sz="3300" dirty="0" smtClean="0">
                <a:solidFill>
                  <a:srgbClr val="595959"/>
                </a:solidFill>
                <a:latin typeface="Times New Roman" panose="02020603050405020304" pitchFamily="18" charset="0"/>
                <a:cs typeface="Times New Roman" panose="02020603050405020304" pitchFamily="18" charset="0"/>
              </a:rPr>
              <a:t>daha fazla açıklamalar </a:t>
            </a:r>
            <a:endParaRPr lang="en-US" sz="33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467544" y="337505"/>
            <a:ext cx="770754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Sürekliliğine Yönelik Değişiklikler</a:t>
            </a:r>
            <a:endParaRPr lang="en-US"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42627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1" y="1844824"/>
            <a:ext cx="7618957" cy="3293209"/>
          </a:xfrm>
          <a:prstGeom prst="rect">
            <a:avLst/>
          </a:prstGeom>
          <a:noFill/>
        </p:spPr>
        <p:txBody>
          <a:bodyPr wrap="square" rtlCol="0">
            <a:spAutoFit/>
          </a:bodyPr>
          <a:lstStyle/>
          <a:p>
            <a:pPr marL="457200" indent="-457200" algn="just">
              <a:buClr>
                <a:srgbClr val="D1493B"/>
              </a:buClr>
              <a:buFont typeface="+mj-lt"/>
              <a:buAutoNum type="arabicPeriod" startAt="2"/>
            </a:pPr>
            <a:r>
              <a:rPr lang="tr-TR" sz="2500" dirty="0">
                <a:solidFill>
                  <a:srgbClr val="595959"/>
                </a:solidFill>
                <a:latin typeface="Times New Roman" panose="02020603050405020304" pitchFamily="18" charset="0"/>
                <a:cs typeface="Times New Roman" panose="02020603050405020304" pitchFamily="18" charset="0"/>
              </a:rPr>
              <a:t>İşletmenin Sürekliği </a:t>
            </a:r>
            <a:r>
              <a:rPr lang="tr-TR" sz="2500" dirty="0" smtClean="0">
                <a:solidFill>
                  <a:srgbClr val="595959"/>
                </a:solidFill>
                <a:latin typeface="Times New Roman" panose="02020603050405020304" pitchFamily="18" charset="0"/>
                <a:cs typeface="Times New Roman" panose="02020603050405020304" pitchFamily="18" charset="0"/>
              </a:rPr>
              <a:t>varsayımını </a:t>
            </a:r>
            <a:r>
              <a:rPr lang="tr-TR" sz="2500" dirty="0">
                <a:solidFill>
                  <a:srgbClr val="595959"/>
                </a:solidFill>
                <a:latin typeface="Times New Roman" panose="02020603050405020304" pitchFamily="18" charset="0"/>
                <a:cs typeface="Times New Roman" panose="02020603050405020304" pitchFamily="18" charset="0"/>
              </a:rPr>
              <a:t>kullanmak uygun değilse (Ancak yönetim kullanmışsa</a:t>
            </a:r>
            <a:r>
              <a:rPr lang="tr-TR" sz="2500" dirty="0" smtClean="0">
                <a:solidFill>
                  <a:srgbClr val="595959"/>
                </a:solidFill>
                <a:latin typeface="Times New Roman" panose="02020603050405020304" pitchFamily="18" charset="0"/>
                <a:cs typeface="Times New Roman" panose="02020603050405020304" pitchFamily="18" charset="0"/>
              </a:rPr>
              <a:t>);</a:t>
            </a:r>
          </a:p>
          <a:p>
            <a:pPr algn="just">
              <a:buClr>
                <a:srgbClr val="D1493B"/>
              </a:buClr>
            </a:pP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a:solidFill>
                  <a:srgbClr val="595959"/>
                </a:solidFill>
                <a:latin typeface="Times New Roman" panose="02020603050405020304" pitchFamily="18" charset="0"/>
                <a:cs typeface="Times New Roman" panose="02020603050405020304" pitchFamily="18" charset="0"/>
              </a:rPr>
              <a:t>Olumsuz Görüş </a:t>
            </a:r>
            <a:r>
              <a:rPr lang="tr-TR" sz="2500" dirty="0" smtClean="0">
                <a:solidFill>
                  <a:srgbClr val="595959"/>
                </a:solidFill>
                <a:latin typeface="Times New Roman" panose="02020603050405020304" pitchFamily="18" charset="0"/>
                <a:cs typeface="Times New Roman" panose="02020603050405020304" pitchFamily="18" charset="0"/>
              </a:rPr>
              <a:t>ve</a:t>
            </a:r>
          </a:p>
          <a:p>
            <a:pPr algn="just">
              <a:buClr>
                <a:srgbClr val="D1493B"/>
              </a:buClr>
            </a:pP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a:solidFill>
                  <a:srgbClr val="595959"/>
                </a:solidFill>
                <a:latin typeface="Times New Roman" panose="02020603050405020304" pitchFamily="18" charset="0"/>
                <a:cs typeface="Times New Roman" panose="02020603050405020304" pitchFamily="18" charset="0"/>
              </a:rPr>
              <a:t>Durumun olumsuz görüşün dayanağı paragrafında açıklanması</a:t>
            </a:r>
          </a:p>
          <a:p>
            <a:pPr algn="just">
              <a:buClr>
                <a:srgbClr val="D1493B"/>
              </a:buClr>
            </a:pPr>
            <a:r>
              <a:rPr lang="tr-TR" sz="3300" dirty="0" smtClean="0">
                <a:solidFill>
                  <a:schemeClr val="bg1">
                    <a:lumMod val="65000"/>
                  </a:schemeClr>
                </a:solidFill>
              </a:rPr>
              <a:t> </a:t>
            </a:r>
            <a:endParaRPr lang="en-US" sz="3300" dirty="0" smtClean="0">
              <a:solidFill>
                <a:schemeClr val="bg1">
                  <a:lumMod val="65000"/>
                </a:schemeClr>
              </a:solidFill>
            </a:endParaRPr>
          </a:p>
        </p:txBody>
      </p:sp>
      <p:sp>
        <p:nvSpPr>
          <p:cNvPr id="25" name="Subtitle 2"/>
          <p:cNvSpPr txBox="1">
            <a:spLocks/>
          </p:cNvSpPr>
          <p:nvPr/>
        </p:nvSpPr>
        <p:spPr>
          <a:xfrm>
            <a:off x="467544" y="337505"/>
            <a:ext cx="770754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Sürekliliğine Yönelik Değişiklikler</a:t>
            </a:r>
            <a:endParaRPr lang="en-US"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84021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56133" y="1160832"/>
            <a:ext cx="7618957" cy="5478423"/>
          </a:xfrm>
          <a:prstGeom prst="rect">
            <a:avLst/>
          </a:prstGeom>
          <a:noFill/>
        </p:spPr>
        <p:txBody>
          <a:bodyPr wrap="square" rtlCol="0">
            <a:spAutoFit/>
          </a:bodyPr>
          <a:lstStyle/>
          <a:p>
            <a:pPr marL="457200" indent="-457200" algn="just">
              <a:buClr>
                <a:srgbClr val="D1493B"/>
              </a:buClr>
              <a:buFont typeface="+mj-lt"/>
              <a:buAutoNum type="arabicPeriod" startAt="2"/>
            </a:pPr>
            <a:r>
              <a:rPr lang="tr-TR" sz="2500" dirty="0" smtClean="0">
                <a:solidFill>
                  <a:srgbClr val="595959"/>
                </a:solidFill>
                <a:latin typeface="Times New Roman" panose="02020603050405020304" pitchFamily="18" charset="0"/>
                <a:cs typeface="Times New Roman" panose="02020603050405020304" pitchFamily="18" charset="0"/>
              </a:rPr>
              <a:t>Önemli bir belirsizliğin mevcudiyeti durumunda; işletmenin sürekliği </a:t>
            </a:r>
            <a:r>
              <a:rPr lang="tr-TR" sz="2500" dirty="0">
                <a:solidFill>
                  <a:srgbClr val="595959"/>
                </a:solidFill>
                <a:latin typeface="Times New Roman" panose="02020603050405020304" pitchFamily="18" charset="0"/>
                <a:cs typeface="Times New Roman" panose="02020603050405020304" pitchFamily="18" charset="0"/>
              </a:rPr>
              <a:t>varsayımını </a:t>
            </a:r>
            <a:r>
              <a:rPr lang="tr-TR" sz="2500" dirty="0" smtClean="0">
                <a:solidFill>
                  <a:srgbClr val="595959"/>
                </a:solidFill>
                <a:latin typeface="Times New Roman" panose="02020603050405020304" pitchFamily="18" charset="0"/>
                <a:cs typeface="Times New Roman" panose="02020603050405020304" pitchFamily="18" charset="0"/>
              </a:rPr>
              <a:t>kullanmak uygunsa ve  finansal tablo dipnotlarında yeterli açıklama yapılmışsa);</a:t>
            </a:r>
          </a:p>
          <a:p>
            <a:pPr algn="just">
              <a:buClr>
                <a:srgbClr val="D1493B"/>
              </a:buClr>
            </a:pP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Olumlu </a:t>
            </a:r>
            <a:r>
              <a:rPr lang="tr-TR" sz="2500" dirty="0">
                <a:solidFill>
                  <a:srgbClr val="595959"/>
                </a:solidFill>
                <a:latin typeface="Times New Roman" panose="02020603050405020304" pitchFamily="18" charset="0"/>
                <a:cs typeface="Times New Roman" panose="02020603050405020304" pitchFamily="18" charset="0"/>
              </a:rPr>
              <a:t>Görüş </a:t>
            </a:r>
            <a:r>
              <a:rPr lang="tr-TR" sz="2500" dirty="0" smtClean="0">
                <a:solidFill>
                  <a:srgbClr val="595959"/>
                </a:solidFill>
                <a:latin typeface="Times New Roman" panose="02020603050405020304" pitchFamily="18" charset="0"/>
                <a:cs typeface="Times New Roman" panose="02020603050405020304" pitchFamily="18" charset="0"/>
              </a:rPr>
              <a:t>ve</a:t>
            </a:r>
          </a:p>
          <a:p>
            <a:pPr algn="just">
              <a:buClr>
                <a:srgbClr val="D1493B"/>
              </a:buClr>
            </a:pP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«İşletmenin </a:t>
            </a:r>
            <a:r>
              <a:rPr lang="tr-TR" sz="2500" dirty="0">
                <a:solidFill>
                  <a:srgbClr val="595959"/>
                </a:solidFill>
                <a:latin typeface="Times New Roman" panose="02020603050405020304" pitchFamily="18" charset="0"/>
                <a:cs typeface="Times New Roman" panose="02020603050405020304" pitchFamily="18" charset="0"/>
              </a:rPr>
              <a:t>Sürekliliği ile ilgili Önemli Belirsizlik» başlığı </a:t>
            </a:r>
            <a:r>
              <a:rPr lang="tr-TR" sz="2500" dirty="0" smtClean="0">
                <a:solidFill>
                  <a:srgbClr val="595959"/>
                </a:solidFill>
                <a:latin typeface="Times New Roman" panose="02020603050405020304" pitchFamily="18" charset="0"/>
                <a:cs typeface="Times New Roman" panose="02020603050405020304" pitchFamily="18" charset="0"/>
              </a:rPr>
              <a:t>altında  ilgili belirsizlik açıklanmalı</a:t>
            </a:r>
          </a:p>
          <a:p>
            <a:pPr marL="171450" indent="-171450" algn="just">
              <a:buClr>
                <a:srgbClr val="D1493B"/>
              </a:buClr>
              <a:buFont typeface="Wingdings" pitchFamily="2" charset="2"/>
              <a:buChar char="ü"/>
            </a:pPr>
            <a:endParaRPr lang="tr-TR" sz="25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İlgili F/T dipnotuna referans verilmeli</a:t>
            </a:r>
          </a:p>
          <a:p>
            <a:pPr marL="171450" indent="-171450" algn="just">
              <a:buClr>
                <a:srgbClr val="D1493B"/>
              </a:buClr>
              <a:buFont typeface="Wingdings" pitchFamily="2" charset="2"/>
              <a:buChar char="ü"/>
            </a:pPr>
            <a:endParaRPr lang="tr-TR" sz="25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Görüşün ilgili husustan dolayı değişmediği de belirtilmeli</a:t>
            </a:r>
            <a:endParaRPr lang="en-US" sz="3300" dirty="0" smtClean="0">
              <a:solidFill>
                <a:schemeClr val="bg1">
                  <a:lumMod val="65000"/>
                </a:schemeClr>
              </a:solidFill>
            </a:endParaRPr>
          </a:p>
        </p:txBody>
      </p:sp>
      <p:sp>
        <p:nvSpPr>
          <p:cNvPr id="25" name="Subtitle 2"/>
          <p:cNvSpPr txBox="1">
            <a:spLocks/>
          </p:cNvSpPr>
          <p:nvPr/>
        </p:nvSpPr>
        <p:spPr>
          <a:xfrm>
            <a:off x="467544" y="337505"/>
            <a:ext cx="770754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Sürekliliğine Yönelik Değişiklikler</a:t>
            </a:r>
            <a:endParaRPr lang="en-US"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319697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56133" y="1160832"/>
            <a:ext cx="7618957" cy="4324261"/>
          </a:xfrm>
          <a:prstGeom prst="rect">
            <a:avLst/>
          </a:prstGeom>
          <a:noFill/>
        </p:spPr>
        <p:txBody>
          <a:bodyPr wrap="square" rtlCol="0">
            <a:spAutoFit/>
          </a:bodyPr>
          <a:lstStyle/>
          <a:p>
            <a:pPr marL="457200" indent="-457200" algn="just">
              <a:buClr>
                <a:srgbClr val="D1493B"/>
              </a:buClr>
              <a:buFont typeface="+mj-lt"/>
              <a:buAutoNum type="arabicPeriod" startAt="3"/>
            </a:pPr>
            <a:r>
              <a:rPr lang="tr-TR" sz="2500" dirty="0" smtClean="0">
                <a:solidFill>
                  <a:srgbClr val="595959"/>
                </a:solidFill>
                <a:latin typeface="Times New Roman" panose="02020603050405020304" pitchFamily="18" charset="0"/>
                <a:cs typeface="Times New Roman" panose="02020603050405020304" pitchFamily="18" charset="0"/>
              </a:rPr>
              <a:t>Önemli bir belirsizliğin mevcudiyeti durumunda; işletmenin sürekliği </a:t>
            </a:r>
            <a:r>
              <a:rPr lang="tr-TR" sz="2500" dirty="0">
                <a:solidFill>
                  <a:srgbClr val="595959"/>
                </a:solidFill>
                <a:latin typeface="Times New Roman" panose="02020603050405020304" pitchFamily="18" charset="0"/>
                <a:cs typeface="Times New Roman" panose="02020603050405020304" pitchFamily="18" charset="0"/>
              </a:rPr>
              <a:t>varsayımını </a:t>
            </a:r>
            <a:r>
              <a:rPr lang="tr-TR" sz="2500" dirty="0" smtClean="0">
                <a:solidFill>
                  <a:srgbClr val="595959"/>
                </a:solidFill>
                <a:latin typeface="Times New Roman" panose="02020603050405020304" pitchFamily="18" charset="0"/>
                <a:cs typeface="Times New Roman" panose="02020603050405020304" pitchFamily="18" charset="0"/>
              </a:rPr>
              <a:t>kullanmak uygunsa ancak  finansal tablo dipnotlarında yeterli açıklama </a:t>
            </a:r>
            <a:r>
              <a:rPr lang="tr-TR" sz="2500" b="1" dirty="0" smtClean="0">
                <a:solidFill>
                  <a:srgbClr val="595959"/>
                </a:solidFill>
                <a:latin typeface="Times New Roman" panose="02020603050405020304" pitchFamily="18" charset="0"/>
                <a:cs typeface="Times New Roman" panose="02020603050405020304" pitchFamily="18" charset="0"/>
              </a:rPr>
              <a:t>yapılmamışsa</a:t>
            </a:r>
            <a:r>
              <a:rPr lang="tr-TR" sz="2500" dirty="0" smtClean="0">
                <a:solidFill>
                  <a:srgbClr val="595959"/>
                </a:solidFill>
                <a:latin typeface="Times New Roman" panose="02020603050405020304" pitchFamily="18" charset="0"/>
                <a:cs typeface="Times New Roman" panose="02020603050405020304" pitchFamily="18" charset="0"/>
              </a:rPr>
              <a:t>);</a:t>
            </a:r>
          </a:p>
          <a:p>
            <a:pPr algn="just">
              <a:buClr>
                <a:srgbClr val="D1493B"/>
              </a:buClr>
            </a:pP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smtClean="0">
                <a:solidFill>
                  <a:srgbClr val="595959"/>
                </a:solidFill>
                <a:latin typeface="Times New Roman" panose="02020603050405020304" pitchFamily="18" charset="0"/>
                <a:cs typeface="Times New Roman" panose="02020603050405020304" pitchFamily="18" charset="0"/>
              </a:rPr>
              <a:t>Olumsuz veya Şartlı Görüş ve</a:t>
            </a:r>
          </a:p>
          <a:p>
            <a:pPr marL="171450" indent="-171450" algn="just">
              <a:buClr>
                <a:srgbClr val="D1493B"/>
              </a:buClr>
              <a:buFont typeface="Wingdings" pitchFamily="2" charset="2"/>
              <a:buChar char="ü"/>
            </a:pPr>
            <a:endParaRPr lang="tr-TR" sz="2500" dirty="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500" dirty="0">
                <a:solidFill>
                  <a:srgbClr val="595959"/>
                </a:solidFill>
                <a:latin typeface="Times New Roman" panose="02020603050405020304" pitchFamily="18" charset="0"/>
                <a:cs typeface="Times New Roman" panose="02020603050405020304" pitchFamily="18" charset="0"/>
              </a:rPr>
              <a:t>Durumun </a:t>
            </a:r>
            <a:r>
              <a:rPr lang="tr-TR" sz="2500" dirty="0" smtClean="0">
                <a:solidFill>
                  <a:srgbClr val="595959"/>
                </a:solidFill>
                <a:latin typeface="Times New Roman" panose="02020603050405020304" pitchFamily="18" charset="0"/>
                <a:cs typeface="Times New Roman" panose="02020603050405020304" pitchFamily="18" charset="0"/>
              </a:rPr>
              <a:t>olumsuz (şartlı) </a:t>
            </a:r>
            <a:r>
              <a:rPr lang="tr-TR" sz="2500" dirty="0">
                <a:solidFill>
                  <a:srgbClr val="595959"/>
                </a:solidFill>
                <a:latin typeface="Times New Roman" panose="02020603050405020304" pitchFamily="18" charset="0"/>
                <a:cs typeface="Times New Roman" panose="02020603050405020304" pitchFamily="18" charset="0"/>
              </a:rPr>
              <a:t>görüşün dayanağı paragrafında açıklanması</a:t>
            </a:r>
          </a:p>
          <a:p>
            <a:pPr algn="just">
              <a:buClr>
                <a:srgbClr val="D1493B"/>
              </a:buClr>
            </a:pPr>
            <a:endParaRPr lang="tr-TR" sz="2500" dirty="0" smtClean="0">
              <a:solidFill>
                <a:srgbClr val="595959"/>
              </a:solidFill>
              <a:latin typeface="Times New Roman" panose="02020603050405020304" pitchFamily="18" charset="0"/>
              <a:cs typeface="Times New Roman" panose="02020603050405020304" pitchFamily="18" charset="0"/>
            </a:endParaRPr>
          </a:p>
          <a:p>
            <a:pPr algn="just">
              <a:buClr>
                <a:srgbClr val="D1493B"/>
              </a:buClr>
            </a:pPr>
            <a:endParaRPr lang="tr-TR" sz="25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467544" y="337505"/>
            <a:ext cx="770754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Sürekliliğine Yönelik Değişiklikler</a:t>
            </a:r>
            <a:endParaRPr lang="en-US"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31497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19024" y="2564904"/>
            <a:ext cx="7056784" cy="2508379"/>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1600" dirty="0" smtClean="0">
                <a:solidFill>
                  <a:srgbClr val="595959"/>
                </a:solidFill>
                <a:latin typeface="Times New Roman" panose="02020603050405020304" pitchFamily="18" charset="0"/>
                <a:cs typeface="Times New Roman" panose="02020603050405020304" pitchFamily="18" charset="0"/>
              </a:rPr>
              <a:t>  </a:t>
            </a:r>
            <a:r>
              <a:rPr lang="tr-TR" sz="2500" dirty="0" smtClean="0">
                <a:solidFill>
                  <a:srgbClr val="595959"/>
                </a:solidFill>
                <a:latin typeface="Times New Roman" panose="02020603050405020304" pitchFamily="18" charset="0"/>
                <a:cs typeface="Times New Roman" panose="02020603050405020304" pitchFamily="18" charset="0"/>
              </a:rPr>
              <a:t>İşletmenin sürekliliğine ilişkin belirlenen önemli bir belirsizlik kilit denetim konusu olarak nitelendirilebilse bile « </a:t>
            </a:r>
            <a:r>
              <a:rPr lang="tr-TR" sz="2500" dirty="0">
                <a:solidFill>
                  <a:srgbClr val="595959"/>
                </a:solidFill>
                <a:latin typeface="Times New Roman" panose="02020603050405020304" pitchFamily="18" charset="0"/>
                <a:cs typeface="Times New Roman" panose="02020603050405020304" pitchFamily="18" charset="0"/>
              </a:rPr>
              <a:t>İşletmenin Sürekliliği ile ilgili Önemli Belirsizlik» </a:t>
            </a:r>
            <a:r>
              <a:rPr lang="tr-TR" sz="2500" dirty="0" smtClean="0">
                <a:solidFill>
                  <a:srgbClr val="595959"/>
                </a:solidFill>
                <a:latin typeface="Times New Roman" panose="02020603050405020304" pitchFamily="18" charset="0"/>
                <a:cs typeface="Times New Roman" panose="02020603050405020304" pitchFamily="18" charset="0"/>
              </a:rPr>
              <a:t>başlığı altında ayrıca denetçi raporunda gösterilir.</a:t>
            </a:r>
          </a:p>
          <a:p>
            <a:pPr marL="171450" indent="-171450">
              <a:buClr>
                <a:srgbClr val="D1493B"/>
              </a:buClr>
              <a:buFont typeface="Wingdings" pitchFamily="2" charset="2"/>
              <a:buChar char="ü"/>
            </a:pPr>
            <a:endParaRPr lang="tr-TR" sz="1600" dirty="0" smtClean="0">
              <a:solidFill>
                <a:srgbClr val="595959"/>
              </a:solidFill>
              <a:latin typeface="Times New Roman" panose="02020603050405020304" pitchFamily="18" charset="0"/>
              <a:cs typeface="Times New Roman" panose="02020603050405020304" pitchFamily="18" charset="0"/>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 - ÖDK</a:t>
            </a:r>
            <a:endParaRPr lang="en-US" sz="35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60499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1844824"/>
            <a:ext cx="7056784" cy="2539157"/>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Ancak bu konuda denetim standartlarının yanında;</a:t>
            </a:r>
          </a:p>
          <a:p>
            <a:pPr marL="171450" indent="-171450" algn="just">
              <a:buClr>
                <a:srgbClr val="D1493B"/>
              </a:buClr>
              <a:buFont typeface="Wingdings" pitchFamily="2" charset="2"/>
              <a:buChar char="ü"/>
            </a:pPr>
            <a:endParaRPr lang="tr-TR" sz="2200" dirty="0">
              <a:solidFill>
                <a:srgbClr val="595959"/>
              </a:solidFill>
              <a:latin typeface="Times New Roman" panose="02020603050405020304" pitchFamily="18" charset="0"/>
              <a:cs typeface="Times New Roman" panose="02020603050405020304" pitchFamily="18" charset="0"/>
            </a:endParaRPr>
          </a:p>
          <a:p>
            <a:pPr algn="just">
              <a:buClr>
                <a:srgbClr val="D1493B"/>
              </a:buClr>
            </a:pPr>
            <a:endParaRPr lang="tr-TR" sz="3300" dirty="0" smtClean="0">
              <a:solidFill>
                <a:srgbClr val="FF0000"/>
              </a:solidFill>
              <a:latin typeface="Times New Roman" panose="02020603050405020304" pitchFamily="18" charset="0"/>
              <a:cs typeface="Times New Roman" panose="02020603050405020304" pitchFamily="18" charset="0"/>
            </a:endParaRPr>
          </a:p>
          <a:p>
            <a:pPr algn="just">
              <a:buClr>
                <a:srgbClr val="D1493B"/>
              </a:buClr>
            </a:pPr>
            <a:r>
              <a:rPr lang="tr-TR" sz="3300" dirty="0" smtClean="0">
                <a:solidFill>
                  <a:srgbClr val="FF0000"/>
                </a:solidFill>
                <a:latin typeface="Times New Roman" panose="02020603050405020304" pitchFamily="18" charset="0"/>
                <a:cs typeface="Times New Roman" panose="02020603050405020304" pitchFamily="18" charset="0"/>
              </a:rPr>
              <a:t>Muhasebe standartlarının da yeniden gözden geçirilmesi gerekmekte </a:t>
            </a:r>
            <a:endParaRPr lang="tr-TR" sz="3300" dirty="0" smtClean="0">
              <a:solidFill>
                <a:srgbClr val="FF0000"/>
              </a:solidFill>
            </a:endParaRPr>
          </a:p>
          <a:p>
            <a:pPr>
              <a:buClr>
                <a:srgbClr val="D1493B"/>
              </a:buClr>
            </a:pPr>
            <a:endParaRPr lang="en-US" sz="1600" dirty="0" smtClean="0">
              <a:solidFill>
                <a:schemeClr val="bg1">
                  <a:lumMod val="65000"/>
                </a:schemeClr>
              </a:solidFill>
            </a:endParaRPr>
          </a:p>
        </p:txBody>
      </p:sp>
      <p:sp>
        <p:nvSpPr>
          <p:cNvPr id="25" name="Subtitle 2"/>
          <p:cNvSpPr txBox="1">
            <a:spLocks/>
          </p:cNvSpPr>
          <p:nvPr/>
        </p:nvSpPr>
        <p:spPr>
          <a:xfrm>
            <a:off x="467544" y="337505"/>
            <a:ext cx="7707546"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İşletmenin Sürekliliğine Yönelik Değişiklikler</a:t>
            </a:r>
            <a:endParaRPr lang="en-US" sz="33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96255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1484784"/>
            <a:ext cx="7056784" cy="3385542"/>
          </a:xfrm>
          <a:prstGeom prst="rect">
            <a:avLst/>
          </a:prstGeom>
          <a:noFill/>
        </p:spPr>
        <p:txBody>
          <a:bodyPr wrap="square" rtlCol="0">
            <a:spAutoFit/>
          </a:bodyPr>
          <a:lstStyle/>
          <a:p>
            <a:pPr>
              <a:buClr>
                <a:srgbClr val="D1493B"/>
              </a:buClr>
            </a:pPr>
            <a:endParaRPr lang="tr-TR" sz="16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a:solidFill>
                  <a:srgbClr val="595959"/>
                </a:solidFill>
                <a:latin typeface="Times New Roman" panose="02020603050405020304" pitchFamily="18" charset="0"/>
                <a:cs typeface="Times New Roman" panose="02020603050405020304" pitchFamily="18" charset="0"/>
              </a:rPr>
              <a:t>Raporun  Formatında esneklik</a:t>
            </a:r>
          </a:p>
          <a:p>
            <a:pPr algn="just">
              <a:buClr>
                <a:srgbClr val="D1493B"/>
              </a:buClr>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Diğer bilgileri ele alan yeni bir bölüm</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Bağımsızlık ve etik yükümlülüklere vurgu</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Sorumlu denetçinin isminin raporda yer alması</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Sorumluluklara ve denetime ilişkin  daha fazla açıklama</a:t>
            </a: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Diğer Önemli Değişiklikler</a:t>
            </a:r>
            <a:endPar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71584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3" end="3"/>
                                            </p:txEl>
                                          </p:spTgt>
                                        </p:tgtEl>
                                        <p:attrNameLst>
                                          <p:attrName>style.visibility</p:attrName>
                                        </p:attrNameLst>
                                      </p:cBhvr>
                                      <p:to>
                                        <p:strVal val="visible"/>
                                      </p:to>
                                    </p:set>
                                    <p:animEffect transition="in" filter="fade">
                                      <p:cBhvr>
                                        <p:cTn id="16" dur="500"/>
                                        <p:tgtEl>
                                          <p:spTgt spid="2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5" end="5"/>
                                            </p:txEl>
                                          </p:spTgt>
                                        </p:tgtEl>
                                        <p:attrNameLst>
                                          <p:attrName>style.visibility</p:attrName>
                                        </p:attrNameLst>
                                      </p:cBhvr>
                                      <p:to>
                                        <p:strVal val="visible"/>
                                      </p:to>
                                    </p:set>
                                    <p:animEffect transition="in" filter="fade">
                                      <p:cBhvr>
                                        <p:cTn id="21" dur="500"/>
                                        <p:tgtEl>
                                          <p:spTgt spid="2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7" end="7"/>
                                            </p:txEl>
                                          </p:spTgt>
                                        </p:tgtEl>
                                        <p:attrNameLst>
                                          <p:attrName>style.visibility</p:attrName>
                                        </p:attrNameLst>
                                      </p:cBhvr>
                                      <p:to>
                                        <p:strVal val="visible"/>
                                      </p:to>
                                    </p:set>
                                    <p:animEffect transition="in" filter="fade">
                                      <p:cBhvr>
                                        <p:cTn id="26" dur="500"/>
                                        <p:tgtEl>
                                          <p:spTgt spid="26">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9" end="9"/>
                                            </p:txEl>
                                          </p:spTgt>
                                        </p:tgtEl>
                                        <p:attrNameLst>
                                          <p:attrName>style.visibility</p:attrName>
                                        </p:attrNameLst>
                                      </p:cBhvr>
                                      <p:to>
                                        <p:strVal val="visible"/>
                                      </p:to>
                                    </p:set>
                                    <p:animEffect transition="in" filter="fade">
                                      <p:cBhvr>
                                        <p:cTn id="31" dur="500"/>
                                        <p:tgtEl>
                                          <p:spTgt spid="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4524315"/>
          </a:xfrm>
          <a:prstGeom prst="rect">
            <a:avLst/>
          </a:prstGeom>
          <a:noFill/>
        </p:spPr>
        <p:txBody>
          <a:bodyPr wrap="square" rtlCol="0">
            <a:spAutoFit/>
          </a:bodyPr>
          <a:lstStyle/>
          <a:p>
            <a:pPr algn="just">
              <a:buClr>
                <a:srgbClr val="D1493B"/>
              </a:buClr>
            </a:pPr>
            <a:r>
              <a:rPr lang="tr-TR" sz="2400" dirty="0" smtClean="0">
                <a:solidFill>
                  <a:srgbClr val="FF0000"/>
                </a:solidFill>
              </a:rPr>
              <a:t>GENEL KURUL</a:t>
            </a:r>
            <a:endParaRPr lang="tr-TR" sz="1600" dirty="0"/>
          </a:p>
          <a:p>
            <a:pPr algn="just">
              <a:buClr>
                <a:srgbClr val="D1493B"/>
              </a:buClr>
            </a:pPr>
            <a:r>
              <a:rPr lang="tr-TR" sz="2400" dirty="0" smtClean="0">
                <a:solidFill>
                  <a:srgbClr val="FF0000"/>
                </a:solidFill>
              </a:rPr>
              <a:t>GÖRÜŞ</a:t>
            </a:r>
            <a:endParaRPr lang="tr-TR" sz="2400" dirty="0"/>
          </a:p>
          <a:p>
            <a:pPr algn="just">
              <a:buClr>
                <a:srgbClr val="D1493B"/>
              </a:buClr>
            </a:pPr>
            <a:r>
              <a:rPr lang="tr-TR" sz="2400" dirty="0" smtClean="0">
                <a:solidFill>
                  <a:srgbClr val="FF0000"/>
                </a:solidFill>
              </a:rPr>
              <a:t>GÖRÜŞÜN DAYANAĞI</a:t>
            </a:r>
          </a:p>
          <a:p>
            <a:pPr algn="just">
              <a:buClr>
                <a:srgbClr val="D1493B"/>
              </a:buClr>
            </a:pPr>
            <a:r>
              <a:rPr lang="tr-TR" sz="2400" dirty="0" smtClean="0">
                <a:solidFill>
                  <a:srgbClr val="FF0000"/>
                </a:solidFill>
              </a:rPr>
              <a:t>İŞLETMENİN SÜREKLİLİĞİ İLE İLGİLİ ÖNEMLİ BELİRSİZLİK </a:t>
            </a:r>
            <a:r>
              <a:rPr lang="tr-TR" sz="2400" b="1" dirty="0" smtClean="0"/>
              <a:t>(Varsa)</a:t>
            </a:r>
          </a:p>
          <a:p>
            <a:pPr algn="just">
              <a:buClr>
                <a:srgbClr val="D1493B"/>
              </a:buClr>
            </a:pPr>
            <a:r>
              <a:rPr lang="tr-TR" sz="2400" dirty="0" smtClean="0">
                <a:solidFill>
                  <a:srgbClr val="FF0000"/>
                </a:solidFill>
              </a:rPr>
              <a:t>KİLİT DENETİM HUSUSLARI</a:t>
            </a:r>
          </a:p>
          <a:p>
            <a:pPr algn="just">
              <a:buClr>
                <a:srgbClr val="D1493B"/>
              </a:buClr>
            </a:pPr>
            <a:r>
              <a:rPr lang="tr-TR" sz="2400" dirty="0" smtClean="0">
                <a:solidFill>
                  <a:srgbClr val="FF0000"/>
                </a:solidFill>
              </a:rPr>
              <a:t>DİĞER BİLGİLER</a:t>
            </a:r>
            <a:endParaRPr lang="tr-TR" sz="2400" dirty="0" smtClean="0"/>
          </a:p>
          <a:p>
            <a:pPr algn="just">
              <a:buClr>
                <a:srgbClr val="D1493B"/>
              </a:buClr>
            </a:pPr>
            <a:r>
              <a:rPr lang="tr-TR" sz="2400" dirty="0" smtClean="0"/>
              <a:t>Yönetimin ve </a:t>
            </a:r>
            <a:r>
              <a:rPr lang="tr-TR" sz="2400" dirty="0" smtClean="0">
                <a:solidFill>
                  <a:srgbClr val="FF0000"/>
                </a:solidFill>
              </a:rPr>
              <a:t>ÜST YÖNETİMDEN SORUMLU OLANLARIN </a:t>
            </a:r>
            <a:r>
              <a:rPr lang="tr-TR" sz="2400" dirty="0"/>
              <a:t>Finansal Tablolara İlişkin </a:t>
            </a:r>
            <a:r>
              <a:rPr lang="tr-TR" sz="2400" dirty="0" smtClean="0"/>
              <a:t>Sorumluluğu </a:t>
            </a:r>
            <a:r>
              <a:rPr lang="tr-TR" sz="2400" u="sng" dirty="0" smtClean="0">
                <a:solidFill>
                  <a:srgbClr val="C00000"/>
                </a:solidFill>
              </a:rPr>
              <a:t>(Metin içi ilaveler)</a:t>
            </a:r>
            <a:endParaRPr lang="tr-TR" sz="1600" u="sng" dirty="0" smtClean="0">
              <a:solidFill>
                <a:srgbClr val="C00000"/>
              </a:solidFill>
            </a:endParaRPr>
          </a:p>
          <a:p>
            <a:pPr algn="just">
              <a:buClr>
                <a:srgbClr val="D1493B"/>
              </a:buClr>
            </a:pPr>
            <a:r>
              <a:rPr lang="tr-TR" sz="2400" dirty="0"/>
              <a:t>Bağımsız Denetçinin Sorumluluğu </a:t>
            </a:r>
            <a:r>
              <a:rPr lang="tr-TR" sz="2400" u="sng" dirty="0">
                <a:solidFill>
                  <a:srgbClr val="C00000"/>
                </a:solidFill>
              </a:rPr>
              <a:t>(Metin içi </a:t>
            </a:r>
            <a:r>
              <a:rPr lang="tr-TR" sz="2400" u="sng" dirty="0" smtClean="0">
                <a:solidFill>
                  <a:srgbClr val="C00000"/>
                </a:solidFill>
              </a:rPr>
              <a:t>ilaveler)</a:t>
            </a:r>
            <a:endParaRPr lang="tr-TR" sz="1600" dirty="0"/>
          </a:p>
          <a:p>
            <a:pPr algn="just">
              <a:buClr>
                <a:srgbClr val="D1493B"/>
              </a:buClr>
            </a:pPr>
            <a:r>
              <a:rPr lang="tr-TR" sz="2400" dirty="0"/>
              <a:t>Mevzuattan Kaynaklanan Diğer Yükümlülüklere İlişkin </a:t>
            </a:r>
            <a:r>
              <a:rPr lang="tr-TR" sz="2400" dirty="0" smtClean="0"/>
              <a:t>Rapor</a:t>
            </a:r>
            <a:endParaRPr lang="tr-TR" sz="1600" dirty="0" smtClean="0"/>
          </a:p>
          <a:p>
            <a:pPr algn="just">
              <a:buClr>
                <a:srgbClr val="D1493B"/>
              </a:buClr>
            </a:pPr>
            <a:r>
              <a:rPr lang="tr-TR" sz="2400" dirty="0" smtClean="0"/>
              <a:t>İmza/tarih/ Denetçi adresi</a:t>
            </a:r>
          </a:p>
          <a:p>
            <a:pPr algn="just">
              <a:buClr>
                <a:srgbClr val="D1493B"/>
              </a:buClr>
            </a:pP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423171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6" end="6"/>
                                            </p:txEl>
                                          </p:spTgt>
                                        </p:tgtEl>
                                        <p:attrNameLst>
                                          <p:attrName>style.visibility</p:attrName>
                                        </p:attrNameLst>
                                      </p:cBhvr>
                                      <p:to>
                                        <p:strVal val="visible"/>
                                      </p:to>
                                    </p:set>
                                    <p:animEffect transition="in" filter="fade">
                                      <p:cBhvr>
                                        <p:cTn id="41" dur="500"/>
                                        <p:tgtEl>
                                          <p:spTgt spid="26">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7" end="7"/>
                                            </p:txEl>
                                          </p:spTgt>
                                        </p:tgtEl>
                                        <p:attrNameLst>
                                          <p:attrName>style.visibility</p:attrName>
                                        </p:attrNameLst>
                                      </p:cBhvr>
                                      <p:to>
                                        <p:strVal val="visible"/>
                                      </p:to>
                                    </p:set>
                                    <p:animEffect transition="in" filter="fade">
                                      <p:cBhvr>
                                        <p:cTn id="46" dur="500"/>
                                        <p:tgtEl>
                                          <p:spTgt spid="26">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6">
                                            <p:txEl>
                                              <p:pRg st="8" end="8"/>
                                            </p:txEl>
                                          </p:spTgt>
                                        </p:tgtEl>
                                        <p:attrNameLst>
                                          <p:attrName>style.visibility</p:attrName>
                                        </p:attrNameLst>
                                      </p:cBhvr>
                                      <p:to>
                                        <p:strVal val="visible"/>
                                      </p:to>
                                    </p:set>
                                    <p:animEffect transition="in" filter="fade">
                                      <p:cBhvr>
                                        <p:cTn id="51" dur="500"/>
                                        <p:tgtEl>
                                          <p:spTgt spid="26">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6">
                                            <p:txEl>
                                              <p:pRg st="9" end="9"/>
                                            </p:txEl>
                                          </p:spTgt>
                                        </p:tgtEl>
                                        <p:attrNameLst>
                                          <p:attrName>style.visibility</p:attrName>
                                        </p:attrNameLst>
                                      </p:cBhvr>
                                      <p:to>
                                        <p:strVal val="visible"/>
                                      </p:to>
                                    </p:set>
                                    <p:animEffect transition="in" filter="fade">
                                      <p:cBhvr>
                                        <p:cTn id="56" dur="500"/>
                                        <p:tgtEl>
                                          <p:spTgt spid="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1196752"/>
            <a:ext cx="8208912" cy="4893647"/>
          </a:xfrm>
          <a:prstGeom prst="rect">
            <a:avLst/>
          </a:prstGeom>
          <a:noFill/>
        </p:spPr>
        <p:txBody>
          <a:bodyPr wrap="square" rtlCol="0">
            <a:spAutoFit/>
          </a:bodyPr>
          <a:lstStyle/>
          <a:p>
            <a:pPr algn="ctr">
              <a:buClr>
                <a:srgbClr val="D1493B"/>
              </a:buClr>
            </a:pPr>
            <a:r>
              <a:rPr lang="tr-TR" sz="2400" dirty="0"/>
              <a:t>Bağımsız Denetçi Raporları</a:t>
            </a:r>
          </a:p>
          <a:p>
            <a:pPr algn="just">
              <a:buClr>
                <a:srgbClr val="D1493B"/>
              </a:buClr>
            </a:pPr>
            <a:endParaRPr lang="tr-TR" sz="1600" dirty="0" smtClean="0"/>
          </a:p>
          <a:p>
            <a:pPr algn="just">
              <a:buClr>
                <a:srgbClr val="D1493B"/>
              </a:buClr>
            </a:pPr>
            <a:r>
              <a:rPr lang="tr-TR" sz="2400" dirty="0" smtClean="0"/>
              <a:t>[Yönetim Kuruluna] </a:t>
            </a:r>
          </a:p>
          <a:p>
            <a:pPr algn="just">
              <a:buClr>
                <a:srgbClr val="D1493B"/>
              </a:buClr>
            </a:pPr>
            <a:endParaRPr lang="tr-TR" sz="1600" dirty="0"/>
          </a:p>
          <a:p>
            <a:pPr algn="just">
              <a:buClr>
                <a:srgbClr val="D1493B"/>
              </a:buClr>
            </a:pPr>
            <a:r>
              <a:rPr lang="tr-TR" sz="2400" dirty="0" smtClean="0"/>
              <a:t>Finansal </a:t>
            </a:r>
            <a:r>
              <a:rPr lang="tr-TR" sz="2400" dirty="0"/>
              <a:t>Tablolara İlişkin </a:t>
            </a:r>
            <a:r>
              <a:rPr lang="tr-TR" sz="2400" dirty="0" smtClean="0"/>
              <a:t>Rapor</a:t>
            </a:r>
          </a:p>
          <a:p>
            <a:pPr algn="just">
              <a:buClr>
                <a:srgbClr val="D1493B"/>
              </a:buClr>
            </a:pPr>
            <a:endParaRPr lang="tr-TR" sz="1600" dirty="0" smtClean="0"/>
          </a:p>
          <a:p>
            <a:pPr algn="just">
              <a:buClr>
                <a:srgbClr val="D1493B"/>
              </a:buClr>
            </a:pPr>
            <a:r>
              <a:rPr lang="tr-TR" sz="2400" dirty="0"/>
              <a:t>Yönetimin Finansal Tablolara İlişkin </a:t>
            </a:r>
            <a:r>
              <a:rPr lang="tr-TR" sz="2400" dirty="0" smtClean="0"/>
              <a:t>Sorumluluğu</a:t>
            </a:r>
          </a:p>
          <a:p>
            <a:pPr algn="just">
              <a:buClr>
                <a:srgbClr val="D1493B"/>
              </a:buClr>
            </a:pPr>
            <a:endParaRPr lang="tr-TR" sz="1600" dirty="0" smtClean="0"/>
          </a:p>
          <a:p>
            <a:pPr algn="just">
              <a:buClr>
                <a:srgbClr val="D1493B"/>
              </a:buClr>
            </a:pPr>
            <a:r>
              <a:rPr lang="tr-TR" sz="2400" dirty="0"/>
              <a:t>Bağımsız Denetçinin Sorumluluğu </a:t>
            </a:r>
            <a:endParaRPr lang="tr-TR" sz="2400" dirty="0" smtClean="0"/>
          </a:p>
          <a:p>
            <a:pPr algn="just">
              <a:buClr>
                <a:srgbClr val="D1493B"/>
              </a:buClr>
            </a:pPr>
            <a:endParaRPr lang="tr-TR" sz="1600" dirty="0"/>
          </a:p>
          <a:p>
            <a:pPr algn="just">
              <a:buClr>
                <a:srgbClr val="D1493B"/>
              </a:buClr>
            </a:pPr>
            <a:r>
              <a:rPr lang="tr-TR" sz="2400" dirty="0" smtClean="0"/>
              <a:t>Görüş</a:t>
            </a:r>
          </a:p>
          <a:p>
            <a:pPr algn="just">
              <a:buClr>
                <a:srgbClr val="D1493B"/>
              </a:buClr>
            </a:pPr>
            <a:endParaRPr lang="tr-TR" sz="1600" dirty="0"/>
          </a:p>
          <a:p>
            <a:pPr algn="just">
              <a:buClr>
                <a:srgbClr val="D1493B"/>
              </a:buClr>
            </a:pPr>
            <a:r>
              <a:rPr lang="tr-TR" sz="2400" dirty="0"/>
              <a:t>Mevzuattan Kaynaklanan Diğer Yükümlülüklere İlişkin </a:t>
            </a:r>
            <a:r>
              <a:rPr lang="tr-TR" sz="2400" dirty="0" smtClean="0"/>
              <a:t>Rapor</a:t>
            </a:r>
          </a:p>
          <a:p>
            <a:pPr algn="just">
              <a:buClr>
                <a:srgbClr val="D1493B"/>
              </a:buClr>
            </a:pPr>
            <a:endParaRPr lang="tr-TR" sz="1600" dirty="0" smtClean="0"/>
          </a:p>
          <a:p>
            <a:pPr algn="just">
              <a:buClr>
                <a:srgbClr val="D1493B"/>
              </a:buClr>
            </a:pPr>
            <a:r>
              <a:rPr lang="tr-TR" sz="2400" dirty="0" smtClean="0"/>
              <a:t>İmza/tarih/ Denetçi adresi</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chemeClr val="tx1">
                    <a:lumMod val="65000"/>
                    <a:lumOff val="35000"/>
                  </a:schemeClr>
                </a:solidFill>
                <a:latin typeface="+mj-lt"/>
                <a:ea typeface="Franchise" pitchFamily="49" charset="0"/>
              </a:rPr>
              <a:t>MEVCUT DURUM – Denetçi Raporları</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77572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4" end="4"/>
                                            </p:txEl>
                                          </p:spTgt>
                                        </p:tgtEl>
                                        <p:attrNameLst>
                                          <p:attrName>style.visibility</p:attrName>
                                        </p:attrNameLst>
                                      </p:cBhvr>
                                      <p:to>
                                        <p:strVal val="visible"/>
                                      </p:to>
                                    </p:set>
                                    <p:animEffect transition="in" filter="fade">
                                      <p:cBhvr>
                                        <p:cTn id="21" dur="500"/>
                                        <p:tgtEl>
                                          <p:spTgt spid="2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6" end="6"/>
                                            </p:txEl>
                                          </p:spTgt>
                                        </p:tgtEl>
                                        <p:attrNameLst>
                                          <p:attrName>style.visibility</p:attrName>
                                        </p:attrNameLst>
                                      </p:cBhvr>
                                      <p:to>
                                        <p:strVal val="visible"/>
                                      </p:to>
                                    </p:set>
                                    <p:animEffect transition="in" filter="fade">
                                      <p:cBhvr>
                                        <p:cTn id="26" dur="500"/>
                                        <p:tgtEl>
                                          <p:spTgt spid="26">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8" end="8"/>
                                            </p:txEl>
                                          </p:spTgt>
                                        </p:tgtEl>
                                        <p:attrNameLst>
                                          <p:attrName>style.visibility</p:attrName>
                                        </p:attrNameLst>
                                      </p:cBhvr>
                                      <p:to>
                                        <p:strVal val="visible"/>
                                      </p:to>
                                    </p:set>
                                    <p:animEffect transition="in" filter="fade">
                                      <p:cBhvr>
                                        <p:cTn id="31" dur="500"/>
                                        <p:tgtEl>
                                          <p:spTgt spid="26">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10" end="10"/>
                                            </p:txEl>
                                          </p:spTgt>
                                        </p:tgtEl>
                                        <p:attrNameLst>
                                          <p:attrName>style.visibility</p:attrName>
                                        </p:attrNameLst>
                                      </p:cBhvr>
                                      <p:to>
                                        <p:strVal val="visible"/>
                                      </p:to>
                                    </p:set>
                                    <p:animEffect transition="in" filter="fade">
                                      <p:cBhvr>
                                        <p:cTn id="36" dur="500"/>
                                        <p:tgtEl>
                                          <p:spTgt spid="26">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12" end="12"/>
                                            </p:txEl>
                                          </p:spTgt>
                                        </p:tgtEl>
                                        <p:attrNameLst>
                                          <p:attrName>style.visibility</p:attrName>
                                        </p:attrNameLst>
                                      </p:cBhvr>
                                      <p:to>
                                        <p:strVal val="visible"/>
                                      </p:to>
                                    </p:set>
                                    <p:animEffect transition="in" filter="fade">
                                      <p:cBhvr>
                                        <p:cTn id="41" dur="500"/>
                                        <p:tgtEl>
                                          <p:spTgt spid="26">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14" end="14"/>
                                            </p:txEl>
                                          </p:spTgt>
                                        </p:tgtEl>
                                        <p:attrNameLst>
                                          <p:attrName>style.visibility</p:attrName>
                                        </p:attrNameLst>
                                      </p:cBhvr>
                                      <p:to>
                                        <p:strVal val="visible"/>
                                      </p:to>
                                    </p:set>
                                    <p:animEffect transition="in" filter="fade">
                                      <p:cBhvr>
                                        <p:cTn id="46" dur="500"/>
                                        <p:tgtEl>
                                          <p:spTgt spid="2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1196752"/>
            <a:ext cx="8208912" cy="4893647"/>
          </a:xfrm>
          <a:prstGeom prst="rect">
            <a:avLst/>
          </a:prstGeom>
          <a:noFill/>
        </p:spPr>
        <p:txBody>
          <a:bodyPr wrap="square" rtlCol="0">
            <a:spAutoFit/>
          </a:bodyPr>
          <a:lstStyle/>
          <a:p>
            <a:pPr algn="ctr">
              <a:buClr>
                <a:srgbClr val="D1493B"/>
              </a:buClr>
            </a:pPr>
            <a:r>
              <a:rPr lang="tr-TR" sz="2400" dirty="0"/>
              <a:t>Bağımsız Denetçi Raporları</a:t>
            </a:r>
          </a:p>
          <a:p>
            <a:pPr algn="just">
              <a:buClr>
                <a:srgbClr val="D1493B"/>
              </a:buClr>
            </a:pPr>
            <a:endParaRPr lang="tr-TR" sz="1600" dirty="0" smtClean="0"/>
          </a:p>
          <a:p>
            <a:pPr algn="just">
              <a:buClr>
                <a:srgbClr val="D1493B"/>
              </a:buClr>
            </a:pPr>
            <a:r>
              <a:rPr lang="tr-TR" sz="2400" dirty="0" smtClean="0"/>
              <a:t>[</a:t>
            </a:r>
            <a:r>
              <a:rPr lang="tr-TR" sz="2400" dirty="0"/>
              <a:t>Uygun Olan Muhatap] </a:t>
            </a:r>
            <a:endParaRPr lang="tr-TR" sz="2400" dirty="0" smtClean="0"/>
          </a:p>
          <a:p>
            <a:pPr algn="just">
              <a:buClr>
                <a:srgbClr val="D1493B"/>
              </a:buClr>
            </a:pPr>
            <a:endParaRPr lang="tr-TR" sz="1600" dirty="0"/>
          </a:p>
          <a:p>
            <a:pPr algn="just">
              <a:buClr>
                <a:srgbClr val="D1493B"/>
              </a:buClr>
            </a:pPr>
            <a:r>
              <a:rPr lang="tr-TR" sz="2400" dirty="0" smtClean="0"/>
              <a:t>Finansal </a:t>
            </a:r>
            <a:r>
              <a:rPr lang="tr-TR" sz="2400" dirty="0"/>
              <a:t>Tablolara İlişkin </a:t>
            </a:r>
            <a:r>
              <a:rPr lang="tr-TR" sz="2400" dirty="0" smtClean="0"/>
              <a:t>Rapor</a:t>
            </a:r>
          </a:p>
          <a:p>
            <a:pPr algn="just">
              <a:buClr>
                <a:srgbClr val="D1493B"/>
              </a:buClr>
            </a:pPr>
            <a:endParaRPr lang="tr-TR" sz="1600" dirty="0" smtClean="0"/>
          </a:p>
          <a:p>
            <a:pPr algn="just">
              <a:buClr>
                <a:srgbClr val="D1493B"/>
              </a:buClr>
            </a:pPr>
            <a:r>
              <a:rPr lang="tr-TR" sz="2400" dirty="0"/>
              <a:t>Yönetimin Finansal Tablolara İlişkin </a:t>
            </a:r>
            <a:r>
              <a:rPr lang="tr-TR" sz="2400" dirty="0" smtClean="0"/>
              <a:t>Sorumluluğu</a:t>
            </a:r>
          </a:p>
          <a:p>
            <a:pPr algn="just">
              <a:buClr>
                <a:srgbClr val="D1493B"/>
              </a:buClr>
            </a:pPr>
            <a:endParaRPr lang="tr-TR" sz="1600" dirty="0" smtClean="0"/>
          </a:p>
          <a:p>
            <a:pPr algn="just">
              <a:buClr>
                <a:srgbClr val="D1493B"/>
              </a:buClr>
            </a:pPr>
            <a:r>
              <a:rPr lang="tr-TR" sz="2400" dirty="0"/>
              <a:t>Bağımsız Denetçinin Sorumluluğu </a:t>
            </a:r>
            <a:endParaRPr lang="tr-TR" sz="2400" dirty="0" smtClean="0"/>
          </a:p>
          <a:p>
            <a:pPr algn="just">
              <a:buClr>
                <a:srgbClr val="D1493B"/>
              </a:buClr>
            </a:pPr>
            <a:endParaRPr lang="tr-TR" sz="1600" dirty="0"/>
          </a:p>
          <a:p>
            <a:pPr algn="just">
              <a:buClr>
                <a:srgbClr val="D1493B"/>
              </a:buClr>
            </a:pPr>
            <a:r>
              <a:rPr lang="tr-TR" sz="2400" dirty="0" smtClean="0"/>
              <a:t>Görüş</a:t>
            </a:r>
          </a:p>
          <a:p>
            <a:pPr algn="just">
              <a:buClr>
                <a:srgbClr val="D1493B"/>
              </a:buClr>
            </a:pPr>
            <a:endParaRPr lang="tr-TR" sz="1600" dirty="0"/>
          </a:p>
          <a:p>
            <a:pPr algn="just">
              <a:buClr>
                <a:srgbClr val="D1493B"/>
              </a:buClr>
            </a:pPr>
            <a:r>
              <a:rPr lang="tr-TR" sz="2400" dirty="0"/>
              <a:t>Mevzuattan Kaynaklanan Diğer Yükümlülüklere İlişkin </a:t>
            </a:r>
            <a:r>
              <a:rPr lang="tr-TR" sz="2400" dirty="0" smtClean="0"/>
              <a:t>Rapor</a:t>
            </a:r>
          </a:p>
          <a:p>
            <a:pPr algn="just">
              <a:buClr>
                <a:srgbClr val="D1493B"/>
              </a:buClr>
            </a:pPr>
            <a:endParaRPr lang="tr-TR" sz="1600" dirty="0" smtClean="0"/>
          </a:p>
          <a:p>
            <a:pPr algn="just">
              <a:buClr>
                <a:srgbClr val="D1493B"/>
              </a:buClr>
            </a:pPr>
            <a:r>
              <a:rPr lang="tr-TR" sz="2400" dirty="0" smtClean="0"/>
              <a:t>İmza/tarih/ Denetçi adresi</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chemeClr val="tx1">
                    <a:lumMod val="65000"/>
                    <a:lumOff val="35000"/>
                  </a:schemeClr>
                </a:solidFill>
                <a:latin typeface="+mj-lt"/>
                <a:ea typeface="Franchise" pitchFamily="49" charset="0"/>
              </a:rPr>
              <a:t>MEVCUT DURUM – Denetçi Raporları</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82277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4" end="4"/>
                                            </p:txEl>
                                          </p:spTgt>
                                        </p:tgtEl>
                                        <p:attrNameLst>
                                          <p:attrName>style.visibility</p:attrName>
                                        </p:attrNameLst>
                                      </p:cBhvr>
                                      <p:to>
                                        <p:strVal val="visible"/>
                                      </p:to>
                                    </p:set>
                                    <p:animEffect transition="in" filter="fade">
                                      <p:cBhvr>
                                        <p:cTn id="21" dur="500"/>
                                        <p:tgtEl>
                                          <p:spTgt spid="2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6" end="6"/>
                                            </p:txEl>
                                          </p:spTgt>
                                        </p:tgtEl>
                                        <p:attrNameLst>
                                          <p:attrName>style.visibility</p:attrName>
                                        </p:attrNameLst>
                                      </p:cBhvr>
                                      <p:to>
                                        <p:strVal val="visible"/>
                                      </p:to>
                                    </p:set>
                                    <p:animEffect transition="in" filter="fade">
                                      <p:cBhvr>
                                        <p:cTn id="26" dur="500"/>
                                        <p:tgtEl>
                                          <p:spTgt spid="26">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8" end="8"/>
                                            </p:txEl>
                                          </p:spTgt>
                                        </p:tgtEl>
                                        <p:attrNameLst>
                                          <p:attrName>style.visibility</p:attrName>
                                        </p:attrNameLst>
                                      </p:cBhvr>
                                      <p:to>
                                        <p:strVal val="visible"/>
                                      </p:to>
                                    </p:set>
                                    <p:animEffect transition="in" filter="fade">
                                      <p:cBhvr>
                                        <p:cTn id="31" dur="500"/>
                                        <p:tgtEl>
                                          <p:spTgt spid="26">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10" end="10"/>
                                            </p:txEl>
                                          </p:spTgt>
                                        </p:tgtEl>
                                        <p:attrNameLst>
                                          <p:attrName>style.visibility</p:attrName>
                                        </p:attrNameLst>
                                      </p:cBhvr>
                                      <p:to>
                                        <p:strVal val="visible"/>
                                      </p:to>
                                    </p:set>
                                    <p:animEffect transition="in" filter="fade">
                                      <p:cBhvr>
                                        <p:cTn id="36" dur="500"/>
                                        <p:tgtEl>
                                          <p:spTgt spid="26">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12" end="12"/>
                                            </p:txEl>
                                          </p:spTgt>
                                        </p:tgtEl>
                                        <p:attrNameLst>
                                          <p:attrName>style.visibility</p:attrName>
                                        </p:attrNameLst>
                                      </p:cBhvr>
                                      <p:to>
                                        <p:strVal val="visible"/>
                                      </p:to>
                                    </p:set>
                                    <p:animEffect transition="in" filter="fade">
                                      <p:cBhvr>
                                        <p:cTn id="41" dur="500"/>
                                        <p:tgtEl>
                                          <p:spTgt spid="26">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14" end="14"/>
                                            </p:txEl>
                                          </p:spTgt>
                                        </p:tgtEl>
                                        <p:attrNameLst>
                                          <p:attrName>style.visibility</p:attrName>
                                        </p:attrNameLst>
                                      </p:cBhvr>
                                      <p:to>
                                        <p:strVal val="visible"/>
                                      </p:to>
                                    </p:set>
                                    <p:animEffect transition="in" filter="fade">
                                      <p:cBhvr>
                                        <p:cTn id="46" dur="500"/>
                                        <p:tgtEl>
                                          <p:spTgt spid="2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262979"/>
          </a:xfrm>
          <a:prstGeom prst="rect">
            <a:avLst/>
          </a:prstGeom>
          <a:noFill/>
        </p:spPr>
        <p:txBody>
          <a:bodyPr wrap="square" rtlCol="0">
            <a:spAutoFit/>
          </a:bodyPr>
          <a:lstStyle/>
          <a:p>
            <a:pPr algn="just">
              <a:buClr>
                <a:srgbClr val="D1493B"/>
              </a:buClr>
            </a:pPr>
            <a:r>
              <a:rPr lang="tr-TR" sz="2400" dirty="0" smtClean="0">
                <a:solidFill>
                  <a:srgbClr val="FF0000"/>
                </a:solidFill>
              </a:rPr>
              <a:t>GENEL KURUL</a:t>
            </a:r>
            <a:endParaRPr lang="tr-TR" sz="1600" dirty="0"/>
          </a:p>
          <a:p>
            <a:pPr algn="just">
              <a:buClr>
                <a:srgbClr val="D1493B"/>
              </a:buClr>
            </a:pPr>
            <a:r>
              <a:rPr lang="tr-TR" sz="2400" dirty="0" smtClean="0">
                <a:solidFill>
                  <a:srgbClr val="FF0000"/>
                </a:solidFill>
              </a:rPr>
              <a:t>GÖRÜŞ</a:t>
            </a:r>
            <a:endParaRPr lang="tr-TR" sz="2400" dirty="0"/>
          </a:p>
          <a:p>
            <a:pPr algn="just">
              <a:buClr>
                <a:srgbClr val="D1493B"/>
              </a:buClr>
            </a:pPr>
            <a:r>
              <a:rPr lang="tr-TR" sz="2400" dirty="0" smtClean="0"/>
              <a:t>……….</a:t>
            </a:r>
          </a:p>
          <a:p>
            <a:pPr algn="just">
              <a:buClr>
                <a:srgbClr val="D1493B"/>
              </a:buClr>
            </a:pPr>
            <a:r>
              <a:rPr lang="tr-TR" sz="2400" dirty="0" smtClean="0"/>
              <a:t>Görüşümüze </a:t>
            </a:r>
            <a:r>
              <a:rPr lang="tr-TR" sz="2400" dirty="0"/>
              <a:t>göre ilişikteki finansal tablolar, ABC Şirketinin 31 Aralık 20X1 tarihi itibarıyla finansal durumunu ve aynı tarihte sona eren hesap dönemine ait finansal performansını ve nakit akışlarını, Türkiye Muhasebe Standartlarına uygun olarak tüm önemli yönleriyle gerçeğe uygun bir biçimde </a:t>
            </a:r>
            <a:r>
              <a:rPr lang="tr-TR" sz="2400" dirty="0" smtClean="0"/>
              <a:t>sunmaktadır.</a:t>
            </a:r>
          </a:p>
          <a:p>
            <a:pPr algn="just">
              <a:buClr>
                <a:srgbClr val="D1493B"/>
              </a:buClr>
            </a:pPr>
            <a:r>
              <a:rPr lang="tr-TR" sz="2400" dirty="0">
                <a:solidFill>
                  <a:srgbClr val="FF0000"/>
                </a:solidFill>
              </a:rPr>
              <a:t>GÖRÜŞÜN </a:t>
            </a:r>
            <a:r>
              <a:rPr lang="tr-TR" sz="2400" dirty="0" smtClean="0">
                <a:solidFill>
                  <a:srgbClr val="FF0000"/>
                </a:solidFill>
              </a:rPr>
              <a:t>DAYANAĞI</a:t>
            </a:r>
          </a:p>
          <a:p>
            <a:pPr algn="just">
              <a:buClr>
                <a:srgbClr val="D1493B"/>
              </a:buClr>
            </a:pPr>
            <a:r>
              <a:rPr lang="tr-TR" sz="2400" dirty="0" smtClean="0">
                <a:solidFill>
                  <a:srgbClr val="FF0000"/>
                </a:solidFill>
              </a:rPr>
              <a:t>İŞLETMENİN </a:t>
            </a:r>
            <a:r>
              <a:rPr lang="tr-TR" sz="2400" dirty="0">
                <a:solidFill>
                  <a:srgbClr val="FF0000"/>
                </a:solidFill>
              </a:rPr>
              <a:t>SÜREKLİLİĞİ İLE İLGİLİ ÖNEMLİ BELİRSİZLİK </a:t>
            </a:r>
            <a:r>
              <a:rPr lang="tr-TR" sz="2400" b="1" dirty="0"/>
              <a:t>(Varsa)</a:t>
            </a:r>
          </a:p>
          <a:p>
            <a:pPr algn="just">
              <a:buClr>
                <a:srgbClr val="D1493B"/>
              </a:buClr>
            </a:pPr>
            <a:r>
              <a:rPr lang="tr-TR" sz="2400" dirty="0">
                <a:solidFill>
                  <a:srgbClr val="FF0000"/>
                </a:solidFill>
              </a:rPr>
              <a:t>KİLİT DENETİM HUSUSLARI</a:t>
            </a:r>
          </a:p>
          <a:p>
            <a:pPr algn="just">
              <a:buClr>
                <a:srgbClr val="D1493B"/>
              </a:buClr>
            </a:pPr>
            <a:r>
              <a:rPr lang="tr-TR" sz="2400" dirty="0">
                <a:solidFill>
                  <a:srgbClr val="FF0000"/>
                </a:solidFill>
              </a:rPr>
              <a:t>DİĞER BİLGİLER</a:t>
            </a:r>
            <a:endParaRPr lang="tr-TR" sz="2400" dirty="0"/>
          </a:p>
          <a:p>
            <a:pPr algn="just">
              <a:buClr>
                <a:srgbClr val="D1493B"/>
              </a:buClr>
            </a:pPr>
            <a:endParaRPr lang="tr-TR" sz="2400" dirty="0" smtClean="0"/>
          </a:p>
          <a:p>
            <a:pPr algn="just">
              <a:buClr>
                <a:srgbClr val="D1493B"/>
              </a:buClr>
            </a:pP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a:solidFill>
                  <a:schemeClr val="tx1">
                    <a:lumMod val="65000"/>
                    <a:lumOff val="35000"/>
                  </a:schemeClr>
                </a:solidFill>
                <a:ea typeface="Franchise" pitchFamily="49" charset="0"/>
              </a:rPr>
              <a:t>Yeni Bağımsız Denetçi Raporu</a:t>
            </a:r>
            <a:endParaRPr lang="en-US" sz="4000" b="1" spc="-150" dirty="0">
              <a:solidFill>
                <a:schemeClr val="tx1">
                  <a:lumMod val="65000"/>
                  <a:lumOff val="35000"/>
                </a:schemeClr>
              </a:solidFill>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75500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6" end="6"/>
                                            </p:txEl>
                                          </p:spTgt>
                                        </p:tgtEl>
                                        <p:attrNameLst>
                                          <p:attrName>style.visibility</p:attrName>
                                        </p:attrNameLst>
                                      </p:cBhvr>
                                      <p:to>
                                        <p:strVal val="visible"/>
                                      </p:to>
                                    </p:set>
                                    <p:animEffect transition="in" filter="fade">
                                      <p:cBhvr>
                                        <p:cTn id="41" dur="500"/>
                                        <p:tgtEl>
                                          <p:spTgt spid="26">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7" end="7"/>
                                            </p:txEl>
                                          </p:spTgt>
                                        </p:tgtEl>
                                        <p:attrNameLst>
                                          <p:attrName>style.visibility</p:attrName>
                                        </p:attrNameLst>
                                      </p:cBhvr>
                                      <p:to>
                                        <p:strVal val="visible"/>
                                      </p:to>
                                    </p:set>
                                    <p:animEffect transition="in" filter="fade">
                                      <p:cBhvr>
                                        <p:cTn id="46" dur="500"/>
                                        <p:tgtEl>
                                          <p:spTgt spid="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99269" y="764704"/>
            <a:ext cx="8208912" cy="5816977"/>
          </a:xfrm>
          <a:prstGeom prst="rect">
            <a:avLst/>
          </a:prstGeom>
          <a:noFill/>
        </p:spPr>
        <p:txBody>
          <a:bodyPr wrap="square" rtlCol="0">
            <a:spAutoFit/>
          </a:bodyPr>
          <a:lstStyle/>
          <a:p>
            <a:pPr algn="just">
              <a:buClr>
                <a:srgbClr val="D1493B"/>
              </a:buClr>
            </a:pPr>
            <a:r>
              <a:rPr lang="tr-TR" sz="2400" dirty="0" smtClean="0">
                <a:solidFill>
                  <a:srgbClr val="FF0000"/>
                </a:solidFill>
              </a:rPr>
              <a:t>GENEL KURUL</a:t>
            </a:r>
            <a:endParaRPr lang="tr-TR" sz="1600" dirty="0"/>
          </a:p>
          <a:p>
            <a:pPr algn="just">
              <a:buClr>
                <a:srgbClr val="D1493B"/>
              </a:buClr>
            </a:pPr>
            <a:r>
              <a:rPr lang="tr-TR" sz="2400" dirty="0" smtClean="0">
                <a:solidFill>
                  <a:srgbClr val="FF0000"/>
                </a:solidFill>
              </a:rPr>
              <a:t>GÖRÜŞ</a:t>
            </a:r>
            <a:endParaRPr lang="tr-TR" sz="2400" dirty="0"/>
          </a:p>
          <a:p>
            <a:pPr algn="just">
              <a:buClr>
                <a:srgbClr val="D1493B"/>
              </a:buClr>
            </a:pPr>
            <a:r>
              <a:rPr lang="tr-TR" sz="2400" dirty="0" smtClean="0">
                <a:solidFill>
                  <a:srgbClr val="FF0000"/>
                </a:solidFill>
              </a:rPr>
              <a:t>GÖRÜŞÜN DAYANAĞI</a:t>
            </a:r>
          </a:p>
          <a:p>
            <a:pPr algn="just">
              <a:buClr>
                <a:srgbClr val="D1493B"/>
              </a:buClr>
            </a:pPr>
            <a:r>
              <a:rPr lang="tr-TR" sz="2100" dirty="0" smtClean="0"/>
              <a:t>Yaptığımız </a:t>
            </a:r>
            <a:r>
              <a:rPr lang="tr-TR" sz="2100" dirty="0"/>
              <a:t>bağımsız denetim Kamu Gözetimi, Muhasebe ve Denetim Standartları Kurumu tarafından yayımlanan Türkiye Denetim Standartlarının bir parçası olan Bağımsız Denetim Standartlarına (BDS) uygun olarak yürütülmüştür. Bu standartlarda düzenlenen sorumluluklarımız raporumuzun “Denetçinin Finansal Tabloların Denetimine İlişkin Sorumlulukları” başlıklı bölümünde detaylıca açıklanmıştır. </a:t>
            </a:r>
            <a:r>
              <a:rPr lang="tr-TR" sz="2300" dirty="0">
                <a:solidFill>
                  <a:srgbClr val="FF0000"/>
                </a:solidFill>
              </a:rPr>
              <a:t>Kurum tarafından yayımlanan Bağımsız Denetçiler için Etik Kurallar ile uyumlu olarak ABC Şirketinden bağımsız olup, üstlendiğimiz diğer etik sorumluluklar da tarafımızca yerine getirilmiştir.</a:t>
            </a:r>
            <a:r>
              <a:rPr lang="tr-TR" sz="2100" dirty="0"/>
              <a:t> Bağımsız denetim sırasında elde ettiğimiz denetim kanıtlarının, görüşümüzün oluşturulması için yeterli ve uygun bir dayanak oluşturduğuna </a:t>
            </a:r>
            <a:r>
              <a:rPr lang="tr-TR" sz="2100" dirty="0" smtClean="0"/>
              <a:t>inanıyoruz</a:t>
            </a:r>
          </a:p>
          <a:p>
            <a:pPr algn="just">
              <a:buClr>
                <a:srgbClr val="D1493B"/>
              </a:buClr>
            </a:pPr>
            <a:r>
              <a:rPr lang="tr-TR" sz="2000" dirty="0">
                <a:solidFill>
                  <a:srgbClr val="FF0000"/>
                </a:solidFill>
              </a:rPr>
              <a:t>İŞLETMENİN SÜREKLİLİĞİ İLE İLGİLİ ÖNEMLİ BELİRSİZLİK </a:t>
            </a:r>
            <a:r>
              <a:rPr lang="tr-TR" sz="2000" b="1" dirty="0"/>
              <a:t>(Varsa)</a:t>
            </a:r>
          </a:p>
          <a:p>
            <a:pPr algn="just">
              <a:buClr>
                <a:srgbClr val="D1493B"/>
              </a:buClr>
            </a:pPr>
            <a:r>
              <a:rPr lang="tr-TR" sz="2000" dirty="0">
                <a:solidFill>
                  <a:srgbClr val="FF0000"/>
                </a:solidFill>
              </a:rPr>
              <a:t>...</a:t>
            </a:r>
            <a:endParaRPr lang="en-US" sz="2100" dirty="0"/>
          </a:p>
        </p:txBody>
      </p:sp>
      <p:sp>
        <p:nvSpPr>
          <p:cNvPr id="25" name="Subtitle 2"/>
          <p:cNvSpPr txBox="1">
            <a:spLocks/>
          </p:cNvSpPr>
          <p:nvPr/>
        </p:nvSpPr>
        <p:spPr>
          <a:xfrm>
            <a:off x="462366" y="188640"/>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a:solidFill>
                  <a:schemeClr val="tx1">
                    <a:lumMod val="65000"/>
                    <a:lumOff val="35000"/>
                  </a:schemeClr>
                </a:solidFill>
                <a:ea typeface="Franchise" pitchFamily="49" charset="0"/>
              </a:rPr>
              <a:t>Yeni Bağımsız Denetçi Raporu</a:t>
            </a:r>
            <a:endParaRPr lang="en-US" sz="4000" b="1" spc="-150" dirty="0">
              <a:solidFill>
                <a:schemeClr val="tx1">
                  <a:lumMod val="65000"/>
                  <a:lumOff val="35000"/>
                </a:schemeClr>
              </a:solidFill>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428398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52197" y="769553"/>
            <a:ext cx="8208912" cy="5632311"/>
          </a:xfrm>
          <a:prstGeom prst="rect">
            <a:avLst/>
          </a:prstGeom>
          <a:noFill/>
        </p:spPr>
        <p:txBody>
          <a:bodyPr wrap="square" rtlCol="0">
            <a:spAutoFit/>
          </a:bodyPr>
          <a:lstStyle/>
          <a:p>
            <a:pPr algn="just">
              <a:buClr>
                <a:srgbClr val="D1493B"/>
              </a:buClr>
            </a:pPr>
            <a:r>
              <a:rPr lang="tr-TR" sz="2400" dirty="0" smtClean="0">
                <a:solidFill>
                  <a:srgbClr val="FF0000"/>
                </a:solidFill>
              </a:rPr>
              <a:t>GENEL KURUL</a:t>
            </a:r>
            <a:endParaRPr lang="tr-TR" sz="1600" dirty="0"/>
          </a:p>
          <a:p>
            <a:pPr algn="just">
              <a:buClr>
                <a:srgbClr val="D1493B"/>
              </a:buClr>
            </a:pPr>
            <a:r>
              <a:rPr lang="tr-TR" sz="2400" dirty="0" smtClean="0">
                <a:solidFill>
                  <a:srgbClr val="FF0000"/>
                </a:solidFill>
              </a:rPr>
              <a:t>GÖRÜŞ</a:t>
            </a:r>
            <a:endParaRPr lang="tr-TR" sz="2400" dirty="0"/>
          </a:p>
          <a:p>
            <a:pPr algn="just">
              <a:buClr>
                <a:srgbClr val="D1493B"/>
              </a:buClr>
            </a:pPr>
            <a:r>
              <a:rPr lang="tr-TR" sz="2400" dirty="0" smtClean="0">
                <a:solidFill>
                  <a:srgbClr val="FF0000"/>
                </a:solidFill>
              </a:rPr>
              <a:t>GÖRÜŞÜN DAYANAĞI</a:t>
            </a:r>
          </a:p>
          <a:p>
            <a:pPr algn="just">
              <a:buClr>
                <a:srgbClr val="D1493B"/>
              </a:buClr>
            </a:pPr>
            <a:r>
              <a:rPr lang="tr-TR" sz="2400" dirty="0" smtClean="0">
                <a:solidFill>
                  <a:srgbClr val="FF0000"/>
                </a:solidFill>
              </a:rPr>
              <a:t>İŞLETMENİN SÜREKLİLİĞİ İLE İLGİLİ ÖNEMLİ BELİRSİZLİK </a:t>
            </a:r>
            <a:r>
              <a:rPr lang="tr-TR" sz="2400" b="1" dirty="0" smtClean="0"/>
              <a:t>(Varsa)</a:t>
            </a:r>
          </a:p>
          <a:p>
            <a:pPr algn="just">
              <a:buClr>
                <a:srgbClr val="D1493B"/>
              </a:buClr>
            </a:pPr>
            <a:r>
              <a:rPr lang="tr-TR" sz="2400" dirty="0"/>
              <a:t>ABC Şirketinin 31 Aralık 20X1 tarihinde sona eren yıl boyunca ZZZ tutarında net zarar ettiğini ve bu tarih itibarıyla şirketin kısa vadeli borçlarının toplam varlıklarını YYY tutarında aştığını gösteren 6 numaralı finansal tablo dipnotuna dikkat çekeriz. 6 numaralı finansal tablo dipnotunda ifade edilen diğer hususlarla birlikte bu olay veya </a:t>
            </a:r>
            <a:r>
              <a:rPr lang="tr-TR" sz="2400" dirty="0">
                <a:solidFill>
                  <a:srgbClr val="FF0000"/>
                </a:solidFill>
              </a:rPr>
              <a:t>şartlar, işletmenin sürekliliğinin devamına ilişkin ciddi şüphe oluşturabilecek önemli bir belirsizliğin varlığını göstermektedir. Görüşümüz bu hususa dayanılarak </a:t>
            </a:r>
            <a:r>
              <a:rPr lang="tr-TR" sz="2400" dirty="0" smtClean="0">
                <a:solidFill>
                  <a:srgbClr val="FF0000"/>
                </a:solidFill>
              </a:rPr>
              <a:t>değiştirilmemiştir</a:t>
            </a:r>
          </a:p>
          <a:p>
            <a:pPr algn="just">
              <a:buClr>
                <a:srgbClr val="D1493B"/>
              </a:buClr>
            </a:pPr>
            <a:r>
              <a:rPr lang="tr-TR" sz="2400" dirty="0">
                <a:solidFill>
                  <a:srgbClr val="FF0000"/>
                </a:solidFill>
              </a:rPr>
              <a:t>KİLİT DENETİM HUSUSLARI</a:t>
            </a:r>
          </a:p>
          <a:p>
            <a:pPr algn="just">
              <a:buClr>
                <a:srgbClr val="D1493B"/>
              </a:buClr>
            </a:pPr>
            <a:r>
              <a:rPr lang="tr-TR" sz="2400" dirty="0" smtClean="0">
                <a:solidFill>
                  <a:srgbClr val="FF0000"/>
                </a:solidFill>
              </a:rPr>
              <a:t>….</a:t>
            </a:r>
            <a:endParaRPr lang="en-US" sz="2400" dirty="0"/>
          </a:p>
        </p:txBody>
      </p:sp>
      <p:sp>
        <p:nvSpPr>
          <p:cNvPr id="25" name="Subtitle 2"/>
          <p:cNvSpPr txBox="1">
            <a:spLocks/>
          </p:cNvSpPr>
          <p:nvPr/>
        </p:nvSpPr>
        <p:spPr>
          <a:xfrm>
            <a:off x="481437" y="54322"/>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a:solidFill>
                  <a:schemeClr val="tx1">
                    <a:lumMod val="65000"/>
                    <a:lumOff val="35000"/>
                  </a:schemeClr>
                </a:solidFill>
                <a:ea typeface="Franchise" pitchFamily="49" charset="0"/>
              </a:rPr>
              <a:t>Yeni Bağımsız Denetçi Raporu</a:t>
            </a:r>
            <a:endParaRPr lang="en-US" sz="4000" b="1" spc="-150" dirty="0">
              <a:solidFill>
                <a:schemeClr val="tx1">
                  <a:lumMod val="65000"/>
                  <a:lumOff val="35000"/>
                </a:schemeClr>
              </a:solidFill>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49577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6" end="6"/>
                                            </p:txEl>
                                          </p:spTgt>
                                        </p:tgtEl>
                                        <p:attrNameLst>
                                          <p:attrName>style.visibility</p:attrName>
                                        </p:attrNameLst>
                                      </p:cBhvr>
                                      <p:to>
                                        <p:strVal val="visible"/>
                                      </p:to>
                                    </p:set>
                                    <p:animEffect transition="in" filter="fade">
                                      <p:cBhvr>
                                        <p:cTn id="41"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324535"/>
          </a:xfrm>
          <a:prstGeom prst="rect">
            <a:avLst/>
          </a:prstGeom>
          <a:noFill/>
        </p:spPr>
        <p:txBody>
          <a:bodyPr wrap="square" rtlCol="0">
            <a:spAutoFit/>
          </a:bodyPr>
          <a:lstStyle/>
          <a:p>
            <a:pPr algn="just">
              <a:buClr>
                <a:srgbClr val="D1493B"/>
              </a:buClr>
            </a:pPr>
            <a:r>
              <a:rPr lang="tr-TR" sz="2400" dirty="0" smtClean="0"/>
              <a:t>…</a:t>
            </a:r>
          </a:p>
          <a:p>
            <a:pPr algn="just">
              <a:buClr>
                <a:srgbClr val="D1493B"/>
              </a:buClr>
            </a:pPr>
            <a:r>
              <a:rPr lang="tr-TR" sz="2400" dirty="0" smtClean="0"/>
              <a:t>İŞLETMENİN SÜREKLİLİĞİ İLE İLGİLİ ÖNEMLİ BELİRSİZLİK </a:t>
            </a:r>
            <a:r>
              <a:rPr lang="tr-TR" sz="2400" b="1" dirty="0" smtClean="0"/>
              <a:t>(Varsa)</a:t>
            </a:r>
          </a:p>
          <a:p>
            <a:pPr algn="just">
              <a:buClr>
                <a:srgbClr val="D1493B"/>
              </a:buClr>
            </a:pPr>
            <a:r>
              <a:rPr lang="tr-TR" sz="2400" dirty="0" smtClean="0">
                <a:solidFill>
                  <a:srgbClr val="FF0000"/>
                </a:solidFill>
              </a:rPr>
              <a:t>KİLİT DENETİM HUSUSLARI</a:t>
            </a:r>
          </a:p>
          <a:p>
            <a:pPr algn="just">
              <a:buClr>
                <a:srgbClr val="D1493B"/>
              </a:buClr>
            </a:pPr>
            <a:r>
              <a:rPr lang="tr-TR" sz="2400" dirty="0" smtClean="0"/>
              <a:t>Kilit </a:t>
            </a:r>
            <a:r>
              <a:rPr lang="tr-TR" sz="2400" dirty="0"/>
              <a:t>denetim konuları meslekî muhakememize göre, cari dönem finansal tablolarında gerçekleştirdiğimiz denetimde en çok önem arz eden konular olmuştur. Bu konular, finansal tabloların tamamında gerçekleştirdiğimiz denetimin kapsamında ve bu tablolara ilişkin görüş oluşturmamızda dikkate alınmıştır </a:t>
            </a:r>
            <a:r>
              <a:rPr lang="tr-TR" sz="2500" dirty="0">
                <a:solidFill>
                  <a:srgbClr val="FF0000"/>
                </a:solidFill>
              </a:rPr>
              <a:t>bu nedenle söz konusu konulara ilişkin ayrıca bir görüş bildirmemekteyiz</a:t>
            </a:r>
            <a:r>
              <a:rPr lang="tr-TR" sz="2500" dirty="0" smtClean="0">
                <a:solidFill>
                  <a:srgbClr val="FF0000"/>
                </a:solidFill>
              </a:rPr>
              <a:t>.</a:t>
            </a:r>
          </a:p>
          <a:p>
            <a:pPr algn="just">
              <a:buClr>
                <a:srgbClr val="D1493B"/>
              </a:buClr>
            </a:pPr>
            <a:r>
              <a:rPr lang="tr-TR" sz="2500" i="1" dirty="0" smtClean="0">
                <a:solidFill>
                  <a:srgbClr val="FF0000"/>
                </a:solidFill>
              </a:rPr>
              <a:t>(Her bir kilit denetim konusuna burada yer verilecek)</a:t>
            </a:r>
          </a:p>
          <a:p>
            <a:pPr algn="just">
              <a:buClr>
                <a:srgbClr val="D1493B"/>
              </a:buClr>
            </a:pPr>
            <a:r>
              <a:rPr lang="tr-TR" sz="2400" dirty="0" smtClean="0"/>
              <a:t>DİĞER BİLGİLER</a:t>
            </a:r>
          </a:p>
          <a:p>
            <a:pPr algn="just">
              <a:buClr>
                <a:srgbClr val="D1493B"/>
              </a:buClr>
            </a:pPr>
            <a:r>
              <a:rPr lang="tr-TR" sz="2400" dirty="0" smtClean="0"/>
              <a:t>…</a:t>
            </a:r>
          </a:p>
          <a:p>
            <a:pPr algn="just">
              <a:buClr>
                <a:srgbClr val="D1493B"/>
              </a:buClr>
            </a:pP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a:solidFill>
                  <a:schemeClr val="tx1">
                    <a:lumMod val="65000"/>
                    <a:lumOff val="35000"/>
                  </a:schemeClr>
                </a:solidFill>
                <a:ea typeface="Franchise" pitchFamily="49" charset="0"/>
              </a:rPr>
              <a:t>Yeni Bağımsız Denetçi Raporu</a:t>
            </a:r>
            <a:endParaRPr lang="en-US" sz="4000" b="1" spc="-150" dirty="0">
              <a:solidFill>
                <a:schemeClr val="tx1">
                  <a:lumMod val="65000"/>
                  <a:lumOff val="35000"/>
                </a:schemeClr>
              </a:solidFill>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cxnSp>
        <p:nvCxnSpPr>
          <p:cNvPr id="6" name="Düz Ok Bağlayıcısı 5"/>
          <p:cNvCxnSpPr/>
          <p:nvPr/>
        </p:nvCxnSpPr>
        <p:spPr>
          <a:xfrm>
            <a:off x="3851920" y="2924944"/>
            <a:ext cx="1656184" cy="280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Yuvarlatılmış Dikdörtgen 6"/>
          <p:cNvSpPr/>
          <p:nvPr/>
        </p:nvSpPr>
        <p:spPr>
          <a:xfrm>
            <a:off x="4499992" y="5373216"/>
            <a:ext cx="4018557"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300" dirty="0" smtClean="0"/>
              <a:t>İçinde bulunan Çevre/bağlam</a:t>
            </a:r>
            <a:endParaRPr lang="tr-TR" sz="2300" dirty="0"/>
          </a:p>
        </p:txBody>
      </p:sp>
    </p:spTree>
    <p:extLst>
      <p:ext uri="{BB962C8B-B14F-4D97-AF65-F5344CB8AC3E}">
        <p14:creationId xmlns:p14="http://schemas.microsoft.com/office/powerpoint/2010/main" val="253105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6" end="6"/>
                                            </p:txEl>
                                          </p:spTgt>
                                        </p:tgtEl>
                                        <p:attrNameLst>
                                          <p:attrName>style.visibility</p:attrName>
                                        </p:attrNameLst>
                                      </p:cBhvr>
                                      <p:to>
                                        <p:strVal val="visible"/>
                                      </p:to>
                                    </p:set>
                                    <p:animEffect transition="in" filter="fade">
                                      <p:cBhvr>
                                        <p:cTn id="41"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678478"/>
          </a:xfrm>
          <a:prstGeom prst="rect">
            <a:avLst/>
          </a:prstGeom>
          <a:noFill/>
        </p:spPr>
        <p:txBody>
          <a:bodyPr wrap="square" rtlCol="0">
            <a:spAutoFit/>
          </a:bodyPr>
          <a:lstStyle/>
          <a:p>
            <a:pPr algn="just">
              <a:buClr>
                <a:srgbClr val="D1493B"/>
              </a:buClr>
            </a:pPr>
            <a:r>
              <a:rPr lang="tr-TR" sz="2400" dirty="0" smtClean="0"/>
              <a:t>İŞLETMENİN SÜREKLİLİĞİ İLE İLGİLİ ÖNEMLİ BELİRSİZLİK </a:t>
            </a:r>
            <a:r>
              <a:rPr lang="tr-TR" sz="2400" b="1" dirty="0" smtClean="0"/>
              <a:t>(Varsa)</a:t>
            </a:r>
          </a:p>
          <a:p>
            <a:pPr algn="just">
              <a:buClr>
                <a:srgbClr val="D1493B"/>
              </a:buClr>
            </a:pPr>
            <a:r>
              <a:rPr lang="tr-TR" sz="2400" dirty="0" smtClean="0">
                <a:solidFill>
                  <a:srgbClr val="FF0000"/>
                </a:solidFill>
              </a:rPr>
              <a:t>KİLİT DENETİM HUSUSLARI</a:t>
            </a:r>
          </a:p>
          <a:p>
            <a:pPr algn="just">
              <a:buClr>
                <a:srgbClr val="D1493B"/>
              </a:buClr>
            </a:pPr>
            <a:r>
              <a:rPr lang="tr-TR" sz="2400" dirty="0" smtClean="0">
                <a:solidFill>
                  <a:srgbClr val="FF0000"/>
                </a:solidFill>
              </a:rPr>
              <a:t>..</a:t>
            </a:r>
            <a:r>
              <a:rPr lang="tr-TR" sz="2500" dirty="0" smtClean="0">
                <a:solidFill>
                  <a:srgbClr val="FF0000"/>
                </a:solidFill>
              </a:rPr>
              <a:t>.</a:t>
            </a:r>
          </a:p>
          <a:p>
            <a:pPr algn="just">
              <a:buClr>
                <a:srgbClr val="D1493B"/>
              </a:buClr>
            </a:pPr>
            <a:r>
              <a:rPr lang="tr-TR" sz="2500" dirty="0" smtClean="0">
                <a:solidFill>
                  <a:srgbClr val="FF0000"/>
                </a:solidFill>
              </a:rPr>
              <a:t>Şerefiye </a:t>
            </a:r>
          </a:p>
          <a:p>
            <a:pPr algn="just">
              <a:buClr>
                <a:srgbClr val="D1493B"/>
              </a:buClr>
            </a:pPr>
            <a:endParaRPr lang="tr-TR" sz="2400" dirty="0" smtClean="0"/>
          </a:p>
          <a:p>
            <a:pPr algn="just">
              <a:buClr>
                <a:srgbClr val="D1493B"/>
              </a:buClr>
            </a:pPr>
            <a:r>
              <a:rPr lang="tr-TR" sz="2400" dirty="0" smtClean="0"/>
              <a:t>-TMS kapsamında Şerefiyenin her yıl değer düşüklüğü testi yapılması gerekiyor- Denetçi açısından söz konusu denetim kapsamında  en çok önem arz eden konular arasında görülüyorsa burada açıklanacak (Neden önemli, nasıl ele alındı ve  varsa Finansal tablo dipnotu burada açıklanmalı?</a:t>
            </a:r>
          </a:p>
          <a:p>
            <a:pPr algn="just">
              <a:buClr>
                <a:srgbClr val="D1493B"/>
              </a:buClr>
            </a:pPr>
            <a:r>
              <a:rPr lang="tr-TR" sz="2400" dirty="0">
                <a:solidFill>
                  <a:srgbClr val="FF0000"/>
                </a:solidFill>
              </a:rPr>
              <a:t>..</a:t>
            </a:r>
            <a:r>
              <a:rPr lang="tr-TR" sz="2500" dirty="0">
                <a:solidFill>
                  <a:srgbClr val="FF0000"/>
                </a:solidFill>
              </a:rPr>
              <a:t>.</a:t>
            </a:r>
          </a:p>
          <a:p>
            <a:pPr algn="just">
              <a:buClr>
                <a:srgbClr val="D1493B"/>
              </a:buClr>
            </a:pPr>
            <a:endParaRPr lang="tr-TR" sz="2400" dirty="0"/>
          </a:p>
          <a:p>
            <a:pPr algn="just">
              <a:buClr>
                <a:srgbClr val="D1493B"/>
              </a:buClr>
            </a:pPr>
            <a:r>
              <a:rPr lang="tr-TR" sz="2400" dirty="0" smtClean="0"/>
              <a:t>DİĞER BİLGİLER</a:t>
            </a:r>
          </a:p>
          <a:p>
            <a:pPr algn="just">
              <a:buClr>
                <a:srgbClr val="D1493B"/>
              </a:buClr>
            </a:pPr>
            <a:r>
              <a:rPr lang="tr-TR" sz="2400" dirty="0" smtClean="0"/>
              <a:t>…</a:t>
            </a:r>
          </a:p>
          <a:p>
            <a:pPr algn="just">
              <a:buClr>
                <a:srgbClr val="D1493B"/>
              </a:buClr>
            </a:pP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a:solidFill>
                  <a:schemeClr val="tx1">
                    <a:lumMod val="65000"/>
                    <a:lumOff val="35000"/>
                  </a:schemeClr>
                </a:solidFill>
                <a:ea typeface="Franchise" pitchFamily="49" charset="0"/>
              </a:rPr>
              <a:t>Yeni Bağımsız Denetçi Raporu</a:t>
            </a:r>
            <a:endParaRPr lang="en-US" sz="4000" b="1" spc="-150" dirty="0">
              <a:solidFill>
                <a:schemeClr val="tx1">
                  <a:lumMod val="65000"/>
                  <a:lumOff val="35000"/>
                </a:schemeClr>
              </a:solidFill>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
        <p:nvSpPr>
          <p:cNvPr id="2" name="Sağ Ok 1"/>
          <p:cNvSpPr/>
          <p:nvPr/>
        </p:nvSpPr>
        <p:spPr>
          <a:xfrm>
            <a:off x="1763688" y="2420888"/>
            <a:ext cx="41764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Yuvarlatılmış Dikdörtgen 2"/>
          <p:cNvSpPr/>
          <p:nvPr/>
        </p:nvSpPr>
        <p:spPr>
          <a:xfrm>
            <a:off x="6156176" y="2060848"/>
            <a:ext cx="1879283"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Alt Başlık</a:t>
            </a:r>
            <a:endParaRPr lang="tr-TR" dirty="0"/>
          </a:p>
        </p:txBody>
      </p:sp>
    </p:spTree>
    <p:extLst>
      <p:ext uri="{BB962C8B-B14F-4D97-AF65-F5344CB8AC3E}">
        <p14:creationId xmlns:p14="http://schemas.microsoft.com/office/powerpoint/2010/main" val="126768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5" end="5"/>
                                            </p:txEl>
                                          </p:spTgt>
                                        </p:tgtEl>
                                        <p:attrNameLst>
                                          <p:attrName>style.visibility</p:attrName>
                                        </p:attrNameLst>
                                      </p:cBhvr>
                                      <p:to>
                                        <p:strVal val="visible"/>
                                      </p:to>
                                    </p:set>
                                    <p:animEffect transition="in" filter="fade">
                                      <p:cBhvr>
                                        <p:cTn id="31" dur="500"/>
                                        <p:tgtEl>
                                          <p:spTgt spid="2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6" end="6"/>
                                            </p:txEl>
                                          </p:spTgt>
                                        </p:tgtEl>
                                        <p:attrNameLst>
                                          <p:attrName>style.visibility</p:attrName>
                                        </p:attrNameLst>
                                      </p:cBhvr>
                                      <p:to>
                                        <p:strVal val="visible"/>
                                      </p:to>
                                    </p:set>
                                    <p:animEffect transition="in" filter="fade">
                                      <p:cBhvr>
                                        <p:cTn id="36" dur="500"/>
                                        <p:tgtEl>
                                          <p:spTgt spid="2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8" end="8"/>
                                            </p:txEl>
                                          </p:spTgt>
                                        </p:tgtEl>
                                        <p:attrNameLst>
                                          <p:attrName>style.visibility</p:attrName>
                                        </p:attrNameLst>
                                      </p:cBhvr>
                                      <p:to>
                                        <p:strVal val="visible"/>
                                      </p:to>
                                    </p:set>
                                    <p:animEffect transition="in" filter="fade">
                                      <p:cBhvr>
                                        <p:cTn id="41" dur="500"/>
                                        <p:tgtEl>
                                          <p:spTgt spid="26">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9" end="9"/>
                                            </p:txEl>
                                          </p:spTgt>
                                        </p:tgtEl>
                                        <p:attrNameLst>
                                          <p:attrName>style.visibility</p:attrName>
                                        </p:attrNameLst>
                                      </p:cBhvr>
                                      <p:to>
                                        <p:strVal val="visible"/>
                                      </p:to>
                                    </p:set>
                                    <p:animEffect transition="in" filter="fade">
                                      <p:cBhvr>
                                        <p:cTn id="46" dur="500"/>
                                        <p:tgtEl>
                                          <p:spTgt spid="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1268760"/>
            <a:ext cx="8208912" cy="5401479"/>
          </a:xfrm>
          <a:prstGeom prst="rect">
            <a:avLst/>
          </a:prstGeom>
          <a:noFill/>
        </p:spPr>
        <p:txBody>
          <a:bodyPr wrap="square" rtlCol="0">
            <a:spAutoFit/>
          </a:bodyPr>
          <a:lstStyle/>
          <a:p>
            <a:pPr algn="just">
              <a:buClr>
                <a:srgbClr val="D1493B"/>
              </a:buClr>
            </a:pPr>
            <a:r>
              <a:rPr lang="tr-TR" sz="2200" dirty="0" smtClean="0"/>
              <a:t>İŞLETMENİN SÜREKLİLİĞİ İLE İLGİLİ ÖNEMLİ BELİRSİZLİK </a:t>
            </a:r>
            <a:r>
              <a:rPr lang="tr-TR" sz="2200" b="1" dirty="0" smtClean="0"/>
              <a:t>(Varsa)</a:t>
            </a:r>
          </a:p>
          <a:p>
            <a:pPr algn="just">
              <a:buClr>
                <a:srgbClr val="D1493B"/>
              </a:buClr>
            </a:pPr>
            <a:r>
              <a:rPr lang="tr-TR" sz="2800" dirty="0" smtClean="0"/>
              <a:t>KİLİT DENETİM HUSUSLARI</a:t>
            </a:r>
          </a:p>
          <a:p>
            <a:pPr algn="just">
              <a:buClr>
                <a:srgbClr val="D1493B"/>
              </a:buClr>
            </a:pPr>
            <a:r>
              <a:rPr lang="tr-TR" sz="2400" dirty="0" smtClean="0"/>
              <a:t>..</a:t>
            </a:r>
            <a:r>
              <a:rPr lang="tr-TR" sz="2500" dirty="0" smtClean="0"/>
              <a:t>.</a:t>
            </a:r>
          </a:p>
          <a:p>
            <a:pPr algn="just">
              <a:buClr>
                <a:srgbClr val="D1493B"/>
              </a:buClr>
            </a:pPr>
            <a:r>
              <a:rPr lang="tr-TR" sz="2500" dirty="0" smtClean="0"/>
              <a:t>Şerefiye </a:t>
            </a:r>
          </a:p>
          <a:p>
            <a:pPr algn="just">
              <a:buClr>
                <a:srgbClr val="D1493B"/>
              </a:buClr>
            </a:pPr>
            <a:r>
              <a:rPr lang="tr-TR" sz="2400" dirty="0" smtClean="0"/>
              <a:t>..</a:t>
            </a:r>
            <a:r>
              <a:rPr lang="tr-TR" sz="2500" dirty="0" smtClean="0"/>
              <a:t>.</a:t>
            </a:r>
            <a:endParaRPr lang="tr-TR" sz="2500" dirty="0"/>
          </a:p>
          <a:p>
            <a:pPr algn="just">
              <a:buClr>
                <a:srgbClr val="D1493B"/>
              </a:buClr>
            </a:pPr>
            <a:r>
              <a:rPr lang="tr-TR" sz="2600" dirty="0" smtClean="0">
                <a:solidFill>
                  <a:srgbClr val="FF0000"/>
                </a:solidFill>
              </a:rPr>
              <a:t>Finansal Araçların Değerlemesi</a:t>
            </a:r>
            <a:endParaRPr lang="tr-TR" sz="2600" dirty="0">
              <a:solidFill>
                <a:srgbClr val="FF0000"/>
              </a:solidFill>
            </a:endParaRPr>
          </a:p>
          <a:p>
            <a:pPr algn="just">
              <a:buClr>
                <a:srgbClr val="D1493B"/>
              </a:buClr>
            </a:pPr>
            <a:endParaRPr lang="tr-TR" sz="2400" dirty="0" smtClean="0"/>
          </a:p>
          <a:p>
            <a:pPr algn="just">
              <a:buClr>
                <a:srgbClr val="D1493B"/>
              </a:buClr>
            </a:pPr>
            <a:r>
              <a:rPr lang="tr-TR" sz="2600" dirty="0">
                <a:solidFill>
                  <a:srgbClr val="FF0000"/>
                </a:solidFill>
              </a:rPr>
              <a:t>Hasılatın Muhasebeleştirilmesi </a:t>
            </a:r>
          </a:p>
          <a:p>
            <a:pPr algn="just">
              <a:buClr>
                <a:srgbClr val="D1493B"/>
              </a:buClr>
            </a:pPr>
            <a:endParaRPr lang="tr-TR" sz="2400" dirty="0" smtClean="0"/>
          </a:p>
          <a:p>
            <a:pPr algn="just">
              <a:buClr>
                <a:srgbClr val="D1493B"/>
              </a:buClr>
            </a:pPr>
            <a:r>
              <a:rPr lang="tr-TR" sz="2400" dirty="0" smtClean="0"/>
              <a:t>DİĞER BİLGİLER</a:t>
            </a:r>
          </a:p>
          <a:p>
            <a:pPr algn="just">
              <a:buClr>
                <a:srgbClr val="D1493B"/>
              </a:buClr>
            </a:pPr>
            <a:r>
              <a:rPr lang="tr-TR" sz="2400" dirty="0" smtClean="0"/>
              <a:t>…</a:t>
            </a:r>
          </a:p>
          <a:p>
            <a:pPr algn="just">
              <a:buClr>
                <a:srgbClr val="D1493B"/>
              </a:buClr>
            </a:pPr>
            <a:r>
              <a:rPr lang="tr-TR" sz="2400" dirty="0" smtClean="0"/>
              <a:t>	*** Sayı denetimden denetime değişebilir.</a:t>
            </a:r>
          </a:p>
          <a:p>
            <a:pPr algn="just">
              <a:buClr>
                <a:srgbClr val="D1493B"/>
              </a:buClr>
            </a:pPr>
            <a:r>
              <a:rPr lang="tr-TR" sz="2400" dirty="0"/>
              <a:t>	</a:t>
            </a:r>
            <a:r>
              <a:rPr lang="tr-TR" sz="2400" dirty="0" smtClean="0"/>
              <a:t>*** En az 1 adet olması bekleniyor</a:t>
            </a:r>
          </a:p>
          <a:p>
            <a:pPr algn="just">
              <a:buClr>
                <a:srgbClr val="D1493B"/>
              </a:buClr>
            </a:pPr>
            <a:r>
              <a:rPr lang="tr-TR" sz="2400" dirty="0"/>
              <a:t>	</a:t>
            </a:r>
            <a:r>
              <a:rPr lang="tr-TR" sz="2400" dirty="0" smtClean="0"/>
              <a:t>***</a:t>
            </a:r>
            <a:r>
              <a:rPr lang="tr-TR" sz="2400" dirty="0" err="1" smtClean="0"/>
              <a:t>KDK’ların</a:t>
            </a:r>
            <a:r>
              <a:rPr lang="tr-TR" sz="2400" dirty="0" smtClean="0"/>
              <a:t> sıralaması  önem derecelerine göre</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a:solidFill>
                  <a:schemeClr val="tx1">
                    <a:lumMod val="65000"/>
                    <a:lumOff val="35000"/>
                  </a:schemeClr>
                </a:solidFill>
                <a:ea typeface="Franchise" pitchFamily="49" charset="0"/>
              </a:rPr>
              <a:t>Yeni Bağımsız Denetçi Raporu</a:t>
            </a:r>
            <a:endParaRPr lang="en-US" sz="4000" b="1" spc="-150" dirty="0">
              <a:solidFill>
                <a:schemeClr val="tx1">
                  <a:lumMod val="65000"/>
                  <a:lumOff val="35000"/>
                </a:schemeClr>
              </a:solidFill>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
        <p:nvSpPr>
          <p:cNvPr id="2" name="Sağ Ok 1"/>
          <p:cNvSpPr/>
          <p:nvPr/>
        </p:nvSpPr>
        <p:spPr>
          <a:xfrm>
            <a:off x="1763688" y="2648010"/>
            <a:ext cx="41764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Yuvarlatılmış Dikdörtgen 2"/>
          <p:cNvSpPr/>
          <p:nvPr/>
        </p:nvSpPr>
        <p:spPr>
          <a:xfrm>
            <a:off x="6293933" y="2382837"/>
            <a:ext cx="1879283"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Alt Başlık</a:t>
            </a:r>
            <a:endParaRPr lang="tr-TR" dirty="0"/>
          </a:p>
        </p:txBody>
      </p:sp>
      <p:sp>
        <p:nvSpPr>
          <p:cNvPr id="9" name="Sağ Ok 8"/>
          <p:cNvSpPr/>
          <p:nvPr/>
        </p:nvSpPr>
        <p:spPr>
          <a:xfrm flipV="1">
            <a:off x="4860032" y="3430399"/>
            <a:ext cx="108012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Yuvarlatılmış Dikdörtgen 10"/>
          <p:cNvSpPr/>
          <p:nvPr/>
        </p:nvSpPr>
        <p:spPr>
          <a:xfrm>
            <a:off x="6293933" y="3042111"/>
            <a:ext cx="1879283"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Alt Başlık</a:t>
            </a:r>
            <a:endParaRPr lang="tr-TR" dirty="0"/>
          </a:p>
        </p:txBody>
      </p:sp>
      <p:sp>
        <p:nvSpPr>
          <p:cNvPr id="13" name="Sağ Ok 12"/>
          <p:cNvSpPr/>
          <p:nvPr/>
        </p:nvSpPr>
        <p:spPr>
          <a:xfrm flipV="1">
            <a:off x="4782691" y="4167069"/>
            <a:ext cx="129614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Yuvarlatılmış Dikdörtgen 13"/>
          <p:cNvSpPr/>
          <p:nvPr/>
        </p:nvSpPr>
        <p:spPr>
          <a:xfrm>
            <a:off x="6300192" y="3702321"/>
            <a:ext cx="1879283"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Alt Başlık</a:t>
            </a:r>
            <a:endParaRPr lang="tr-TR" dirty="0"/>
          </a:p>
        </p:txBody>
      </p:sp>
    </p:spTree>
    <p:extLst>
      <p:ext uri="{BB962C8B-B14F-4D97-AF65-F5344CB8AC3E}">
        <p14:creationId xmlns:p14="http://schemas.microsoft.com/office/powerpoint/2010/main" val="132833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7" end="7"/>
                                            </p:txEl>
                                          </p:spTgt>
                                        </p:tgtEl>
                                        <p:attrNameLst>
                                          <p:attrName>style.visibility</p:attrName>
                                        </p:attrNameLst>
                                      </p:cBhvr>
                                      <p:to>
                                        <p:strVal val="visible"/>
                                      </p:to>
                                    </p:set>
                                    <p:animEffect transition="in" filter="fade">
                                      <p:cBhvr>
                                        <p:cTn id="41" dur="500"/>
                                        <p:tgtEl>
                                          <p:spTgt spid="26">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9" end="9"/>
                                            </p:txEl>
                                          </p:spTgt>
                                        </p:tgtEl>
                                        <p:attrNameLst>
                                          <p:attrName>style.visibility</p:attrName>
                                        </p:attrNameLst>
                                      </p:cBhvr>
                                      <p:to>
                                        <p:strVal val="visible"/>
                                      </p:to>
                                    </p:set>
                                    <p:animEffect transition="in" filter="fade">
                                      <p:cBhvr>
                                        <p:cTn id="46" dur="500"/>
                                        <p:tgtEl>
                                          <p:spTgt spid="26">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6">
                                            <p:txEl>
                                              <p:pRg st="10" end="10"/>
                                            </p:txEl>
                                          </p:spTgt>
                                        </p:tgtEl>
                                        <p:attrNameLst>
                                          <p:attrName>style.visibility</p:attrName>
                                        </p:attrNameLst>
                                      </p:cBhvr>
                                      <p:to>
                                        <p:strVal val="visible"/>
                                      </p:to>
                                    </p:set>
                                    <p:animEffect transition="in" filter="fade">
                                      <p:cBhvr>
                                        <p:cTn id="51" dur="500"/>
                                        <p:tgtEl>
                                          <p:spTgt spid="26">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6">
                                            <p:txEl>
                                              <p:pRg st="11" end="11"/>
                                            </p:txEl>
                                          </p:spTgt>
                                        </p:tgtEl>
                                        <p:attrNameLst>
                                          <p:attrName>style.visibility</p:attrName>
                                        </p:attrNameLst>
                                      </p:cBhvr>
                                      <p:to>
                                        <p:strVal val="visible"/>
                                      </p:to>
                                    </p:set>
                                    <p:animEffect transition="in" filter="fade">
                                      <p:cBhvr>
                                        <p:cTn id="56" dur="500"/>
                                        <p:tgtEl>
                                          <p:spTgt spid="26">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6">
                                            <p:txEl>
                                              <p:pRg st="12" end="12"/>
                                            </p:txEl>
                                          </p:spTgt>
                                        </p:tgtEl>
                                        <p:attrNameLst>
                                          <p:attrName>style.visibility</p:attrName>
                                        </p:attrNameLst>
                                      </p:cBhvr>
                                      <p:to>
                                        <p:strVal val="visible"/>
                                      </p:to>
                                    </p:set>
                                    <p:animEffect transition="in" filter="fade">
                                      <p:cBhvr>
                                        <p:cTn id="61" dur="500"/>
                                        <p:tgtEl>
                                          <p:spTgt spid="26">
                                            <p:txEl>
                                              <p:pRg st="12" end="1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6">
                                            <p:txEl>
                                              <p:pRg st="13" end="13"/>
                                            </p:txEl>
                                          </p:spTgt>
                                        </p:tgtEl>
                                        <p:attrNameLst>
                                          <p:attrName>style.visibility</p:attrName>
                                        </p:attrNameLst>
                                      </p:cBhvr>
                                      <p:to>
                                        <p:strVal val="visible"/>
                                      </p:to>
                                    </p:set>
                                    <p:animEffect transition="in" filter="fade">
                                      <p:cBhvr>
                                        <p:cTn id="66" dur="500"/>
                                        <p:tgtEl>
                                          <p:spTgt spid="2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4893647"/>
          </a:xfrm>
          <a:prstGeom prst="rect">
            <a:avLst/>
          </a:prstGeom>
          <a:noFill/>
        </p:spPr>
        <p:txBody>
          <a:bodyPr wrap="square" rtlCol="0">
            <a:spAutoFit/>
          </a:bodyPr>
          <a:lstStyle/>
          <a:p>
            <a:pPr algn="just">
              <a:buClr>
                <a:srgbClr val="D1493B"/>
              </a:buClr>
            </a:pPr>
            <a:r>
              <a:rPr lang="tr-TR" sz="2400" dirty="0" smtClean="0"/>
              <a:t>KDK  belirlemede en önemli noktalar;</a:t>
            </a:r>
            <a:endParaRPr lang="tr-TR" sz="2400" dirty="0"/>
          </a:p>
          <a:p>
            <a:pPr algn="just">
              <a:buClr>
                <a:srgbClr val="D1493B"/>
              </a:buClr>
            </a:pPr>
            <a:endParaRPr lang="tr-TR" sz="2400" dirty="0" smtClean="0"/>
          </a:p>
          <a:p>
            <a:pPr algn="just">
              <a:buClr>
                <a:srgbClr val="D1493B"/>
              </a:buClr>
            </a:pPr>
            <a:r>
              <a:rPr lang="tr-TR" sz="2400" dirty="0"/>
              <a:t> </a:t>
            </a:r>
            <a:r>
              <a:rPr lang="tr-TR" sz="2400" dirty="0" smtClean="0"/>
              <a:t>            ****** Denetime ve Denetlenen İşletme Özgü </a:t>
            </a:r>
          </a:p>
          <a:p>
            <a:pPr algn="just">
              <a:buClr>
                <a:srgbClr val="D1493B"/>
              </a:buClr>
            </a:pPr>
            <a:r>
              <a:rPr lang="tr-TR" sz="2400" dirty="0" smtClean="0"/>
              <a:t>Denetçi olarak söz konusu denetim için en önem arz eden hususlar  neler.</a:t>
            </a:r>
          </a:p>
          <a:p>
            <a:pPr algn="just">
              <a:buClr>
                <a:srgbClr val="D1493B"/>
              </a:buClr>
            </a:pPr>
            <a:r>
              <a:rPr lang="tr-TR" sz="2400" dirty="0" smtClean="0"/>
              <a:t>	     </a:t>
            </a:r>
          </a:p>
          <a:p>
            <a:pPr algn="just">
              <a:buClr>
                <a:srgbClr val="D1493B"/>
              </a:buClr>
            </a:pPr>
            <a:r>
              <a:rPr lang="tr-TR" sz="2400" dirty="0"/>
              <a:t>	</a:t>
            </a:r>
            <a:r>
              <a:rPr lang="tr-TR" sz="2400" dirty="0" smtClean="0"/>
              <a:t>****** İlgili Husus çözülmemiş algısı oluşturmamalı</a:t>
            </a:r>
          </a:p>
          <a:p>
            <a:pPr algn="just">
              <a:buClr>
                <a:srgbClr val="D1493B"/>
              </a:buClr>
            </a:pPr>
            <a:r>
              <a:rPr lang="tr-TR" sz="2400" dirty="0"/>
              <a:t>	</a:t>
            </a:r>
            <a:r>
              <a:rPr lang="tr-TR" sz="2400" dirty="0" smtClean="0"/>
              <a:t>      </a:t>
            </a:r>
          </a:p>
          <a:p>
            <a:pPr algn="just">
              <a:buClr>
                <a:srgbClr val="D1493B"/>
              </a:buClr>
            </a:pPr>
            <a:r>
              <a:rPr lang="tr-TR" sz="2400" dirty="0"/>
              <a:t>	</a:t>
            </a:r>
            <a:r>
              <a:rPr lang="tr-TR" sz="2400" dirty="0" smtClean="0"/>
              <a:t>****** Ayrı bir görüş vermiyoruz.</a:t>
            </a:r>
            <a:endParaRPr lang="tr-TR" sz="2400" dirty="0"/>
          </a:p>
          <a:p>
            <a:pPr algn="just">
              <a:buClr>
                <a:srgbClr val="D1493B"/>
              </a:buClr>
            </a:pPr>
            <a:endParaRPr lang="tr-TR" sz="2400" dirty="0" smtClean="0"/>
          </a:p>
          <a:p>
            <a:pPr algn="just">
              <a:buClr>
                <a:srgbClr val="D1493B"/>
              </a:buClr>
            </a:pPr>
            <a:endParaRPr lang="tr-TR" sz="2400" dirty="0"/>
          </a:p>
          <a:p>
            <a:pPr algn="just">
              <a:buClr>
                <a:srgbClr val="D1493B"/>
              </a:buClr>
            </a:pPr>
            <a:endParaRPr lang="tr-TR" sz="2400" dirty="0" smtClean="0"/>
          </a:p>
          <a:p>
            <a:pPr algn="just">
              <a:buClr>
                <a:srgbClr val="D1493B"/>
              </a:buClr>
            </a:pPr>
            <a:endParaRPr lang="tr-TR" sz="2400" dirty="0" smtClean="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Clr>
                <a:srgbClr val="D1493B"/>
              </a:buClr>
              <a:buNone/>
            </a:pPr>
            <a:r>
              <a:rPr lang="tr-TR" sz="4000" dirty="0"/>
              <a:t>KİLİT DENETİM </a:t>
            </a:r>
            <a:r>
              <a:rPr lang="tr-TR" sz="4000" dirty="0" smtClean="0"/>
              <a:t>KONULARI</a:t>
            </a:r>
            <a:endParaRPr lang="tr-TR" sz="4000" dirty="0"/>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825165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3" end="3"/>
                                            </p:txEl>
                                          </p:spTgt>
                                        </p:tgtEl>
                                        <p:attrNameLst>
                                          <p:attrName>style.visibility</p:attrName>
                                        </p:attrNameLst>
                                      </p:cBhvr>
                                      <p:to>
                                        <p:strVal val="visible"/>
                                      </p:to>
                                    </p:set>
                                    <p:animEffect transition="in" filter="fade">
                                      <p:cBhvr>
                                        <p:cTn id="21" dur="500"/>
                                        <p:tgtEl>
                                          <p:spTgt spid="2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4" end="4"/>
                                            </p:txEl>
                                          </p:spTgt>
                                        </p:tgtEl>
                                        <p:attrNameLst>
                                          <p:attrName>style.visibility</p:attrName>
                                        </p:attrNameLst>
                                      </p:cBhvr>
                                      <p:to>
                                        <p:strVal val="visible"/>
                                      </p:to>
                                    </p:set>
                                    <p:animEffect transition="in" filter="fade">
                                      <p:cBhvr>
                                        <p:cTn id="26" dur="500"/>
                                        <p:tgtEl>
                                          <p:spTgt spid="2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5" end="5"/>
                                            </p:txEl>
                                          </p:spTgt>
                                        </p:tgtEl>
                                        <p:attrNameLst>
                                          <p:attrName>style.visibility</p:attrName>
                                        </p:attrNameLst>
                                      </p:cBhvr>
                                      <p:to>
                                        <p:strVal val="visible"/>
                                      </p:to>
                                    </p:set>
                                    <p:animEffect transition="in" filter="fade">
                                      <p:cBhvr>
                                        <p:cTn id="31" dur="500"/>
                                        <p:tgtEl>
                                          <p:spTgt spid="2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6" end="6"/>
                                            </p:txEl>
                                          </p:spTgt>
                                        </p:tgtEl>
                                        <p:attrNameLst>
                                          <p:attrName>style.visibility</p:attrName>
                                        </p:attrNameLst>
                                      </p:cBhvr>
                                      <p:to>
                                        <p:strVal val="visible"/>
                                      </p:to>
                                    </p:set>
                                    <p:animEffect transition="in" filter="fade">
                                      <p:cBhvr>
                                        <p:cTn id="36" dur="500"/>
                                        <p:tgtEl>
                                          <p:spTgt spid="2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7" end="7"/>
                                            </p:txEl>
                                          </p:spTgt>
                                        </p:tgtEl>
                                        <p:attrNameLst>
                                          <p:attrName>style.visibility</p:attrName>
                                        </p:attrNameLst>
                                      </p:cBhvr>
                                      <p:to>
                                        <p:strVal val="visible"/>
                                      </p:to>
                                    </p:set>
                                    <p:animEffect transition="in" filter="fade">
                                      <p:cBhvr>
                                        <p:cTn id="41" dur="500"/>
                                        <p:tgtEl>
                                          <p:spTgt spid="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4647426"/>
          </a:xfrm>
          <a:prstGeom prst="rect">
            <a:avLst/>
          </a:prstGeom>
          <a:noFill/>
        </p:spPr>
        <p:txBody>
          <a:bodyPr wrap="square" rtlCol="0">
            <a:spAutoFit/>
          </a:bodyPr>
          <a:lstStyle/>
          <a:p>
            <a:pPr algn="just">
              <a:buClr>
                <a:srgbClr val="D1493B"/>
              </a:buClr>
            </a:pPr>
            <a:r>
              <a:rPr lang="tr-TR" sz="3000" dirty="0"/>
              <a:t>Aslında;</a:t>
            </a:r>
          </a:p>
          <a:p>
            <a:pPr algn="just">
              <a:buClr>
                <a:srgbClr val="D1493B"/>
              </a:buClr>
            </a:pPr>
            <a:endParaRPr lang="tr-TR" sz="2400" dirty="0"/>
          </a:p>
          <a:p>
            <a:pPr algn="just">
              <a:buClr>
                <a:srgbClr val="D1493B"/>
              </a:buClr>
            </a:pPr>
            <a:endParaRPr lang="tr-TR" sz="2400" dirty="0" smtClean="0"/>
          </a:p>
          <a:p>
            <a:pPr algn="just">
              <a:buClr>
                <a:srgbClr val="D1493B"/>
              </a:buClr>
            </a:pPr>
            <a:r>
              <a:rPr lang="tr-TR" sz="3000" dirty="0" smtClean="0"/>
              <a:t>doğrudan; Denetimin kalitesine ışık tutuyoruz.</a:t>
            </a:r>
          </a:p>
          <a:p>
            <a:pPr algn="just">
              <a:buClr>
                <a:srgbClr val="D1493B"/>
              </a:buClr>
            </a:pPr>
            <a:endParaRPr lang="tr-TR" sz="3000" dirty="0"/>
          </a:p>
          <a:p>
            <a:pPr algn="just">
              <a:buClr>
                <a:srgbClr val="D1493B"/>
              </a:buClr>
            </a:pPr>
            <a:r>
              <a:rPr lang="tr-TR" sz="3200" dirty="0"/>
              <a:t>dolaylı </a:t>
            </a:r>
            <a:r>
              <a:rPr lang="tr-TR" sz="3200" dirty="0" smtClean="0"/>
              <a:t>olarak; </a:t>
            </a:r>
            <a:r>
              <a:rPr lang="tr-TR" sz="3000" dirty="0" smtClean="0"/>
              <a:t>denetçi raporu kullanıcısının finansal tabloları okuma/anlama gücünü artırıyoruz.</a:t>
            </a:r>
            <a:endParaRPr lang="tr-TR" sz="3000" dirty="0"/>
          </a:p>
          <a:p>
            <a:pPr algn="just">
              <a:buClr>
                <a:srgbClr val="D1493B"/>
              </a:buClr>
            </a:pPr>
            <a:endParaRPr lang="tr-TR" sz="2400" dirty="0" smtClean="0"/>
          </a:p>
          <a:p>
            <a:pPr algn="just">
              <a:buClr>
                <a:srgbClr val="D1493B"/>
              </a:buClr>
            </a:pPr>
            <a:endParaRPr lang="tr-TR" sz="2400" dirty="0"/>
          </a:p>
          <a:p>
            <a:pPr algn="just">
              <a:buClr>
                <a:srgbClr val="D1493B"/>
              </a:buClr>
            </a:pPr>
            <a:endParaRPr lang="tr-TR" sz="2400" dirty="0" smtClean="0"/>
          </a:p>
          <a:p>
            <a:pPr algn="just">
              <a:buClr>
                <a:srgbClr val="D1493B"/>
              </a:buClr>
            </a:pPr>
            <a:endParaRPr lang="tr-TR" sz="2400" dirty="0" smtClean="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Clr>
                <a:srgbClr val="D1493B"/>
              </a:buClr>
              <a:buNone/>
            </a:pPr>
            <a:r>
              <a:rPr lang="tr-TR" sz="4000" dirty="0"/>
              <a:t>KİLİT DENETİM </a:t>
            </a:r>
            <a:r>
              <a:rPr lang="tr-TR" sz="4000" dirty="0" smtClean="0"/>
              <a:t>KONULARI</a:t>
            </a:r>
            <a:endParaRPr lang="tr-TR" sz="4000" dirty="0"/>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92770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3" end="3"/>
                                            </p:txEl>
                                          </p:spTgt>
                                        </p:tgtEl>
                                        <p:attrNameLst>
                                          <p:attrName>style.visibility</p:attrName>
                                        </p:attrNameLst>
                                      </p:cBhvr>
                                      <p:to>
                                        <p:strVal val="visible"/>
                                      </p:to>
                                    </p:set>
                                    <p:animEffect transition="in" filter="fade">
                                      <p:cBhvr>
                                        <p:cTn id="16" dur="500"/>
                                        <p:tgtEl>
                                          <p:spTgt spid="2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5" end="5"/>
                                            </p:txEl>
                                          </p:spTgt>
                                        </p:tgtEl>
                                        <p:attrNameLst>
                                          <p:attrName>style.visibility</p:attrName>
                                        </p:attrNameLst>
                                      </p:cBhvr>
                                      <p:to>
                                        <p:strVal val="visible"/>
                                      </p:to>
                                    </p:set>
                                    <p:animEffect transition="in" filter="fade">
                                      <p:cBhvr>
                                        <p:cTn id="21" dur="500"/>
                                        <p:tgtEl>
                                          <p:spTgt spid="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6647974"/>
          </a:xfrm>
          <a:prstGeom prst="rect">
            <a:avLst/>
          </a:prstGeom>
          <a:noFill/>
        </p:spPr>
        <p:txBody>
          <a:bodyPr wrap="square" rtlCol="0">
            <a:spAutoFit/>
          </a:bodyPr>
          <a:lstStyle/>
          <a:p>
            <a:pPr algn="just">
              <a:buClr>
                <a:srgbClr val="D1493B"/>
              </a:buClr>
            </a:pPr>
            <a:endParaRPr lang="tr-TR" sz="3000" dirty="0" smtClean="0"/>
          </a:p>
          <a:p>
            <a:pPr algn="just">
              <a:buClr>
                <a:srgbClr val="D1493B"/>
              </a:buClr>
            </a:pPr>
            <a:r>
              <a:rPr lang="tr-TR" sz="3000" dirty="0" smtClean="0"/>
              <a:t>Hiç KİK yok diyebilir miyiz?</a:t>
            </a:r>
          </a:p>
          <a:p>
            <a:pPr algn="just">
              <a:buClr>
                <a:srgbClr val="D1493B"/>
              </a:buClr>
            </a:pPr>
            <a:endParaRPr lang="tr-TR" sz="3000" dirty="0"/>
          </a:p>
          <a:p>
            <a:pPr algn="just">
              <a:buClr>
                <a:srgbClr val="D1493B"/>
              </a:buClr>
            </a:pPr>
            <a:r>
              <a:rPr lang="tr-TR" sz="3000" dirty="0" smtClean="0"/>
              <a:t>Çok çok istisnai bir durum;</a:t>
            </a:r>
          </a:p>
          <a:p>
            <a:pPr algn="just">
              <a:buClr>
                <a:srgbClr val="D1493B"/>
              </a:buClr>
            </a:pPr>
            <a:endParaRPr lang="tr-TR" sz="3000" dirty="0" smtClean="0"/>
          </a:p>
          <a:p>
            <a:pPr algn="just">
              <a:buClr>
                <a:srgbClr val="D1493B"/>
              </a:buClr>
            </a:pPr>
            <a:r>
              <a:rPr lang="tr-TR" sz="3000" dirty="0" smtClean="0"/>
              <a:t>Örneğin çok az işlem gören ancak denetime tabi olan fonlar gibi..</a:t>
            </a:r>
          </a:p>
          <a:p>
            <a:pPr algn="just">
              <a:buClr>
                <a:srgbClr val="D1493B"/>
              </a:buClr>
            </a:pPr>
            <a:endParaRPr lang="tr-TR" sz="3000" dirty="0"/>
          </a:p>
          <a:p>
            <a:pPr algn="just">
              <a:buClr>
                <a:srgbClr val="D1493B"/>
              </a:buClr>
            </a:pPr>
            <a:r>
              <a:rPr lang="tr-TR" sz="3000" dirty="0" smtClean="0"/>
              <a:t>Gerekçelerimizi iyi belgelendirmeliyiz.</a:t>
            </a:r>
            <a:endParaRPr lang="tr-TR" sz="3000" dirty="0"/>
          </a:p>
          <a:p>
            <a:pPr algn="just">
              <a:buClr>
                <a:srgbClr val="D1493B"/>
              </a:buClr>
            </a:pPr>
            <a:endParaRPr lang="tr-TR" sz="3000" dirty="0" smtClean="0"/>
          </a:p>
          <a:p>
            <a:pPr algn="just">
              <a:buClr>
                <a:srgbClr val="D1493B"/>
              </a:buClr>
            </a:pPr>
            <a:endParaRPr lang="tr-TR" sz="3000" dirty="0"/>
          </a:p>
          <a:p>
            <a:pPr algn="just">
              <a:buClr>
                <a:srgbClr val="D1493B"/>
              </a:buClr>
            </a:pPr>
            <a:endParaRPr lang="tr-TR" sz="2400" dirty="0" smtClean="0"/>
          </a:p>
          <a:p>
            <a:pPr algn="just">
              <a:buClr>
                <a:srgbClr val="D1493B"/>
              </a:buClr>
            </a:pPr>
            <a:endParaRPr lang="tr-TR" sz="2400" dirty="0"/>
          </a:p>
          <a:p>
            <a:pPr algn="just">
              <a:buClr>
                <a:srgbClr val="D1493B"/>
              </a:buClr>
            </a:pPr>
            <a:endParaRPr lang="tr-TR" sz="2400" dirty="0" smtClean="0"/>
          </a:p>
          <a:p>
            <a:pPr algn="just">
              <a:buClr>
                <a:srgbClr val="D1493B"/>
              </a:buClr>
            </a:pPr>
            <a:endParaRPr lang="tr-TR" sz="2400" dirty="0" smtClean="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Clr>
                <a:srgbClr val="D1493B"/>
              </a:buClr>
              <a:buNone/>
            </a:pPr>
            <a:r>
              <a:rPr lang="tr-TR" sz="4000" dirty="0"/>
              <a:t>KİLİT DENETİM </a:t>
            </a:r>
            <a:r>
              <a:rPr lang="tr-TR" sz="4000" dirty="0" smtClean="0"/>
              <a:t>KONULARI</a:t>
            </a:r>
            <a:endParaRPr lang="tr-TR" sz="4000" dirty="0"/>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4776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3" end="3"/>
                                            </p:txEl>
                                          </p:spTgt>
                                        </p:tgtEl>
                                        <p:attrNameLst>
                                          <p:attrName>style.visibility</p:attrName>
                                        </p:attrNameLst>
                                      </p:cBhvr>
                                      <p:to>
                                        <p:strVal val="visible"/>
                                      </p:to>
                                    </p:set>
                                    <p:animEffect transition="in" filter="fade">
                                      <p:cBhvr>
                                        <p:cTn id="16" dur="500"/>
                                        <p:tgtEl>
                                          <p:spTgt spid="2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5" end="5"/>
                                            </p:txEl>
                                          </p:spTgt>
                                        </p:tgtEl>
                                        <p:attrNameLst>
                                          <p:attrName>style.visibility</p:attrName>
                                        </p:attrNameLst>
                                      </p:cBhvr>
                                      <p:to>
                                        <p:strVal val="visible"/>
                                      </p:to>
                                    </p:set>
                                    <p:animEffect transition="in" filter="fade">
                                      <p:cBhvr>
                                        <p:cTn id="21" dur="500"/>
                                        <p:tgtEl>
                                          <p:spTgt spid="2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7" end="7"/>
                                            </p:txEl>
                                          </p:spTgt>
                                        </p:tgtEl>
                                        <p:attrNameLst>
                                          <p:attrName>style.visibility</p:attrName>
                                        </p:attrNameLst>
                                      </p:cBhvr>
                                      <p:to>
                                        <p:strVal val="visible"/>
                                      </p:to>
                                    </p:set>
                                    <p:animEffect transition="in" filter="fade">
                                      <p:cBhvr>
                                        <p:cTn id="26" dur="500"/>
                                        <p:tgtEl>
                                          <p:spTgt spid="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4524315"/>
          </a:xfrm>
          <a:prstGeom prst="rect">
            <a:avLst/>
          </a:prstGeom>
          <a:noFill/>
        </p:spPr>
        <p:txBody>
          <a:bodyPr wrap="square" rtlCol="0">
            <a:spAutoFit/>
          </a:bodyPr>
          <a:lstStyle/>
          <a:p>
            <a:pPr algn="just">
              <a:buClr>
                <a:srgbClr val="D1493B"/>
              </a:buClr>
            </a:pPr>
            <a:r>
              <a:rPr lang="tr-TR" sz="2400" dirty="0" smtClean="0"/>
              <a:t>…</a:t>
            </a:r>
          </a:p>
          <a:p>
            <a:pPr algn="just">
              <a:buClr>
                <a:srgbClr val="D1493B"/>
              </a:buClr>
            </a:pPr>
            <a:r>
              <a:rPr lang="tr-TR" sz="2400" dirty="0" smtClean="0"/>
              <a:t>DİĞER BİLGİLER</a:t>
            </a:r>
          </a:p>
          <a:p>
            <a:pPr algn="just">
              <a:buClr>
                <a:srgbClr val="D1493B"/>
              </a:buClr>
            </a:pPr>
            <a:endParaRPr lang="tr-TR" sz="2400" dirty="0" smtClean="0"/>
          </a:p>
          <a:p>
            <a:pPr algn="just">
              <a:buClr>
                <a:srgbClr val="D1493B"/>
              </a:buClr>
            </a:pPr>
            <a:r>
              <a:rPr lang="tr-TR" sz="2400" dirty="0" smtClean="0"/>
              <a:t>-Yönetimin diğer bilgilerden sorumlu olduğu</a:t>
            </a:r>
          </a:p>
          <a:p>
            <a:pPr marL="342900" indent="-342900" algn="just">
              <a:buClr>
                <a:srgbClr val="D1493B"/>
              </a:buClr>
              <a:buFontTx/>
              <a:buChar char="-"/>
            </a:pPr>
            <a:r>
              <a:rPr lang="tr-TR" sz="2400" dirty="0" smtClean="0"/>
              <a:t>Diğer bilgilerin tanımlanması</a:t>
            </a:r>
          </a:p>
          <a:p>
            <a:pPr marL="342900" indent="-342900" algn="just">
              <a:buClr>
                <a:srgbClr val="D1493B"/>
              </a:buClr>
              <a:buFontTx/>
              <a:buChar char="-"/>
            </a:pPr>
            <a:r>
              <a:rPr lang="tr-TR" sz="2400" dirty="0" smtClean="0"/>
              <a:t>Denetçinin görüşünün kapsamında olmadığı </a:t>
            </a:r>
            <a:r>
              <a:rPr lang="tr-TR" sz="2400" dirty="0" smtClean="0">
                <a:solidFill>
                  <a:srgbClr val="C00000"/>
                </a:solidFill>
              </a:rPr>
              <a:t>(Türkiye de ayrı bir görüş verilmesi gerekmektedir.)</a:t>
            </a:r>
          </a:p>
          <a:p>
            <a:pPr marL="342900" indent="-342900" algn="just">
              <a:buClr>
                <a:srgbClr val="D1493B"/>
              </a:buClr>
              <a:buFontTx/>
              <a:buChar char="-"/>
            </a:pPr>
            <a:r>
              <a:rPr lang="tr-TR" sz="2400" dirty="0"/>
              <a:t>Raporlanacak bir hususun olup olmadığı</a:t>
            </a:r>
          </a:p>
          <a:p>
            <a:pPr algn="just">
              <a:buClr>
                <a:srgbClr val="D1493B"/>
              </a:buClr>
            </a:pPr>
            <a:endParaRPr lang="tr-TR" sz="2400" dirty="0"/>
          </a:p>
          <a:p>
            <a:pPr algn="just">
              <a:buClr>
                <a:srgbClr val="D1493B"/>
              </a:buClr>
            </a:pPr>
            <a:r>
              <a:rPr lang="tr-TR" sz="2400" dirty="0" smtClean="0"/>
              <a:t>Yönetimin ve ÜST YÖNETİMDEN SORUMLU OLANLARIN Finansal Tablolara İlişkin Sorumluluğu</a:t>
            </a:r>
          </a:p>
          <a:p>
            <a:pPr algn="just">
              <a:buClr>
                <a:srgbClr val="D1493B"/>
              </a:buClr>
            </a:pP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14692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3" end="3"/>
                                            </p:txEl>
                                          </p:spTgt>
                                        </p:tgtEl>
                                        <p:attrNameLst>
                                          <p:attrName>style.visibility</p:attrName>
                                        </p:attrNameLst>
                                      </p:cBhvr>
                                      <p:to>
                                        <p:strVal val="visible"/>
                                      </p:to>
                                    </p:set>
                                    <p:animEffect transition="in" filter="fade">
                                      <p:cBhvr>
                                        <p:cTn id="21" dur="500"/>
                                        <p:tgtEl>
                                          <p:spTgt spid="2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4" end="4"/>
                                            </p:txEl>
                                          </p:spTgt>
                                        </p:tgtEl>
                                        <p:attrNameLst>
                                          <p:attrName>style.visibility</p:attrName>
                                        </p:attrNameLst>
                                      </p:cBhvr>
                                      <p:to>
                                        <p:strVal val="visible"/>
                                      </p:to>
                                    </p:set>
                                    <p:animEffect transition="in" filter="fade">
                                      <p:cBhvr>
                                        <p:cTn id="26" dur="500"/>
                                        <p:tgtEl>
                                          <p:spTgt spid="2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5" end="5"/>
                                            </p:txEl>
                                          </p:spTgt>
                                        </p:tgtEl>
                                        <p:attrNameLst>
                                          <p:attrName>style.visibility</p:attrName>
                                        </p:attrNameLst>
                                      </p:cBhvr>
                                      <p:to>
                                        <p:strVal val="visible"/>
                                      </p:to>
                                    </p:set>
                                    <p:animEffect transition="in" filter="fade">
                                      <p:cBhvr>
                                        <p:cTn id="31" dur="500"/>
                                        <p:tgtEl>
                                          <p:spTgt spid="2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6" end="6"/>
                                            </p:txEl>
                                          </p:spTgt>
                                        </p:tgtEl>
                                        <p:attrNameLst>
                                          <p:attrName>style.visibility</p:attrName>
                                        </p:attrNameLst>
                                      </p:cBhvr>
                                      <p:to>
                                        <p:strVal val="visible"/>
                                      </p:to>
                                    </p:set>
                                    <p:animEffect transition="in" filter="fade">
                                      <p:cBhvr>
                                        <p:cTn id="36" dur="500"/>
                                        <p:tgtEl>
                                          <p:spTgt spid="2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8" end="8"/>
                                            </p:txEl>
                                          </p:spTgt>
                                        </p:tgtEl>
                                        <p:attrNameLst>
                                          <p:attrName>style.visibility</p:attrName>
                                        </p:attrNameLst>
                                      </p:cBhvr>
                                      <p:to>
                                        <p:strVal val="visible"/>
                                      </p:to>
                                    </p:set>
                                    <p:animEffect transition="in" filter="fade">
                                      <p:cBhvr>
                                        <p:cTn id="41" dur="500"/>
                                        <p:tgtEl>
                                          <p:spTgt spid="2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95536" y="1988840"/>
            <a:ext cx="8208912" cy="4031873"/>
          </a:xfrm>
          <a:prstGeom prst="rect">
            <a:avLst/>
          </a:prstGeom>
          <a:noFill/>
        </p:spPr>
        <p:txBody>
          <a:bodyPr wrap="square" rtlCol="0">
            <a:spAutoFit/>
          </a:bodyPr>
          <a:lstStyle/>
          <a:p>
            <a:pPr algn="ctr">
              <a:buClr>
                <a:srgbClr val="D1493B"/>
              </a:buClr>
            </a:pPr>
            <a:r>
              <a:rPr lang="tr-TR" sz="2400" dirty="0" smtClean="0"/>
              <a:t>GÖRÜŞ</a:t>
            </a:r>
            <a:endParaRPr lang="tr-TR" sz="2400" dirty="0"/>
          </a:p>
          <a:p>
            <a:pPr algn="just">
              <a:buClr>
                <a:srgbClr val="D1493B"/>
              </a:buClr>
            </a:pPr>
            <a:endParaRPr lang="tr-TR" sz="1600" dirty="0" smtClean="0"/>
          </a:p>
          <a:p>
            <a:pPr algn="just">
              <a:buClr>
                <a:srgbClr val="D1493B"/>
              </a:buClr>
            </a:pPr>
            <a:r>
              <a:rPr lang="tr-TR" sz="2400" dirty="0"/>
              <a:t>Görüşümüze göre finansal tablolar, ABC Şirketinin 31 Aralık 20X1 tarihi itibarıyla finansal durumunu ve aynı tarihte sona eren hesap dönemine ait finansal performansını ve nakit akışlarını, Türkiye Muhasebe Standartlarına uygun olarak tüm önemli yönleriyle </a:t>
            </a:r>
            <a:r>
              <a:rPr lang="tr-TR" sz="2400" b="1" dirty="0"/>
              <a:t>gerçeğe uygun bir biçimde</a:t>
            </a:r>
            <a:r>
              <a:rPr lang="tr-TR" sz="2400" dirty="0"/>
              <a:t> </a:t>
            </a:r>
            <a:r>
              <a:rPr lang="tr-TR" sz="2400" dirty="0" smtClean="0"/>
              <a:t>sunmaktadır.</a:t>
            </a:r>
          </a:p>
          <a:p>
            <a:pPr algn="just">
              <a:buClr>
                <a:srgbClr val="D1493B"/>
              </a:buClr>
            </a:pPr>
            <a:endParaRPr lang="tr-TR" sz="2400" dirty="0"/>
          </a:p>
          <a:p>
            <a:pPr algn="just">
              <a:buClr>
                <a:srgbClr val="D1493B"/>
              </a:buClr>
            </a:pPr>
            <a:r>
              <a:rPr lang="tr-TR" sz="2400" b="1" i="1" u="sng" dirty="0" smtClean="0"/>
              <a:t>Tüm sektörlerdeki her bir şirket için tek bir metin.</a:t>
            </a:r>
          </a:p>
          <a:p>
            <a:pPr algn="just">
              <a:buClr>
                <a:srgbClr val="D1493B"/>
              </a:buClr>
            </a:pPr>
            <a:endParaRPr lang="tr-TR" sz="2400" b="1" i="1" u="sng" dirty="0"/>
          </a:p>
          <a:p>
            <a:pPr algn="just">
              <a:buClr>
                <a:srgbClr val="D1493B"/>
              </a:buClr>
            </a:pPr>
            <a:r>
              <a:rPr lang="tr-TR" sz="2400" b="1" i="1" u="sng" dirty="0" smtClean="0"/>
              <a:t>YETERLİ DEĞİLSE NEDEN?.....</a:t>
            </a:r>
            <a:endParaRPr lang="en-US" sz="2400" b="1" i="1" u="sng"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chemeClr val="tx1">
                    <a:lumMod val="65000"/>
                    <a:lumOff val="35000"/>
                  </a:schemeClr>
                </a:solidFill>
                <a:latin typeface="+mj-lt"/>
                <a:ea typeface="Franchise" pitchFamily="49" charset="0"/>
              </a:rPr>
              <a:t>MEVCUT DURUM – Denetçi Raporları</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49744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4" end="4"/>
                                            </p:txEl>
                                          </p:spTgt>
                                        </p:tgtEl>
                                        <p:attrNameLst>
                                          <p:attrName>style.visibility</p:attrName>
                                        </p:attrNameLst>
                                      </p:cBhvr>
                                      <p:to>
                                        <p:strVal val="visible"/>
                                      </p:to>
                                    </p:set>
                                    <p:animEffect transition="in" filter="fade">
                                      <p:cBhvr>
                                        <p:cTn id="21" dur="500"/>
                                        <p:tgtEl>
                                          <p:spTgt spid="2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6" end="6"/>
                                            </p:txEl>
                                          </p:spTgt>
                                        </p:tgtEl>
                                        <p:attrNameLst>
                                          <p:attrName>style.visibility</p:attrName>
                                        </p:attrNameLst>
                                      </p:cBhvr>
                                      <p:to>
                                        <p:strVal val="visible"/>
                                      </p:to>
                                    </p:set>
                                    <p:animEffect transition="in" filter="fade">
                                      <p:cBhvr>
                                        <p:cTn id="26"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4154984"/>
          </a:xfrm>
          <a:prstGeom prst="rect">
            <a:avLst/>
          </a:prstGeom>
          <a:noFill/>
        </p:spPr>
        <p:txBody>
          <a:bodyPr wrap="square" rtlCol="0">
            <a:spAutoFit/>
          </a:bodyPr>
          <a:lstStyle/>
          <a:p>
            <a:pPr algn="just">
              <a:buClr>
                <a:srgbClr val="D1493B"/>
              </a:buClr>
            </a:pPr>
            <a:r>
              <a:rPr lang="tr-TR" sz="2400" dirty="0" smtClean="0">
                <a:solidFill>
                  <a:srgbClr val="FF0000"/>
                </a:solidFill>
              </a:rPr>
              <a:t>….</a:t>
            </a:r>
            <a:endParaRPr lang="tr-TR" sz="2400" dirty="0" smtClean="0"/>
          </a:p>
          <a:p>
            <a:pPr algn="just">
              <a:buClr>
                <a:srgbClr val="D1493B"/>
              </a:buClr>
            </a:pPr>
            <a:r>
              <a:rPr lang="tr-TR" sz="2400" dirty="0" smtClean="0"/>
              <a:t>Yönetimin ve ÜST YÖNETİMDEN SORUMLU OLANLARIN </a:t>
            </a:r>
            <a:r>
              <a:rPr lang="tr-TR" sz="2400" dirty="0"/>
              <a:t>Finansal Tablolara İlişkin </a:t>
            </a:r>
            <a:r>
              <a:rPr lang="tr-TR" sz="2400" dirty="0" smtClean="0"/>
              <a:t>Sorumluluğu </a:t>
            </a:r>
            <a:r>
              <a:rPr lang="tr-TR" sz="2400" u="sng" dirty="0" smtClean="0"/>
              <a:t>(Metin içi ilaveler)</a:t>
            </a:r>
            <a:endParaRPr lang="tr-TR" sz="1600" u="sng" dirty="0" smtClean="0"/>
          </a:p>
          <a:p>
            <a:pPr algn="just">
              <a:buClr>
                <a:srgbClr val="D1493B"/>
              </a:buClr>
            </a:pPr>
            <a:endParaRPr lang="tr-TR" sz="2400" dirty="0" smtClean="0"/>
          </a:p>
          <a:p>
            <a:pPr algn="just">
              <a:buClr>
                <a:srgbClr val="D1493B"/>
              </a:buClr>
            </a:pPr>
            <a:r>
              <a:rPr lang="tr-TR" sz="2400" dirty="0" smtClean="0"/>
              <a:t> 	</a:t>
            </a:r>
            <a:r>
              <a:rPr lang="tr-TR" sz="2400" dirty="0">
                <a:solidFill>
                  <a:srgbClr val="FF0000"/>
                </a:solidFill>
              </a:rPr>
              <a:t>- İşletmenin sürekliğine açısından yönetimin sorumluluğunun açıklanması</a:t>
            </a:r>
          </a:p>
          <a:p>
            <a:pPr algn="just">
              <a:buClr>
                <a:srgbClr val="D1493B"/>
              </a:buClr>
            </a:pPr>
            <a:r>
              <a:rPr lang="tr-TR" sz="2400" dirty="0">
                <a:solidFill>
                  <a:srgbClr val="FF0000"/>
                </a:solidFill>
              </a:rPr>
              <a:t>	-       Üst Yönetimden Sorumlu olanların finansal tabloların hazırlanmasına ilişkin sorumluluğunun açıklanması </a:t>
            </a:r>
          </a:p>
          <a:p>
            <a:pPr algn="just">
              <a:buClr>
                <a:srgbClr val="D1493B"/>
              </a:buClr>
            </a:pPr>
            <a:endParaRPr lang="tr-TR" sz="2400" dirty="0" smtClean="0"/>
          </a:p>
          <a:p>
            <a:pPr algn="just">
              <a:buClr>
                <a:srgbClr val="D1493B"/>
              </a:buClr>
            </a:pPr>
            <a:r>
              <a:rPr lang="tr-TR" sz="2400" dirty="0" smtClean="0"/>
              <a:t>Bağımsız </a:t>
            </a:r>
            <a:r>
              <a:rPr lang="tr-TR" sz="2400" dirty="0"/>
              <a:t>Denetçinin Sorumluluğu </a:t>
            </a:r>
            <a:endParaRPr lang="tr-TR" sz="1600" dirty="0"/>
          </a:p>
          <a:p>
            <a:pPr algn="just">
              <a:buClr>
                <a:srgbClr val="D1493B"/>
              </a:buClr>
            </a:pP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97999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3" end="3"/>
                                            </p:txEl>
                                          </p:spTgt>
                                        </p:tgtEl>
                                        <p:attrNameLst>
                                          <p:attrName>style.visibility</p:attrName>
                                        </p:attrNameLst>
                                      </p:cBhvr>
                                      <p:to>
                                        <p:strVal val="visible"/>
                                      </p:to>
                                    </p:set>
                                    <p:animEffect transition="in" filter="fade">
                                      <p:cBhvr>
                                        <p:cTn id="21" dur="500"/>
                                        <p:tgtEl>
                                          <p:spTgt spid="2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4" end="4"/>
                                            </p:txEl>
                                          </p:spTgt>
                                        </p:tgtEl>
                                        <p:attrNameLst>
                                          <p:attrName>style.visibility</p:attrName>
                                        </p:attrNameLst>
                                      </p:cBhvr>
                                      <p:to>
                                        <p:strVal val="visible"/>
                                      </p:to>
                                    </p:set>
                                    <p:animEffect transition="in" filter="fade">
                                      <p:cBhvr>
                                        <p:cTn id="26" dur="5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4154984"/>
          </a:xfrm>
          <a:prstGeom prst="rect">
            <a:avLst/>
          </a:prstGeom>
          <a:noFill/>
        </p:spPr>
        <p:txBody>
          <a:bodyPr wrap="square" rtlCol="0">
            <a:spAutoFit/>
          </a:bodyPr>
          <a:lstStyle/>
          <a:p>
            <a:pPr algn="just">
              <a:buClr>
                <a:srgbClr val="D1493B"/>
              </a:buClr>
            </a:pPr>
            <a:r>
              <a:rPr lang="tr-TR" sz="2400" dirty="0" smtClean="0"/>
              <a:t>Bağımsız </a:t>
            </a:r>
            <a:r>
              <a:rPr lang="tr-TR" sz="2400" dirty="0"/>
              <a:t>Denetçinin Sorumluluğu </a:t>
            </a:r>
            <a:endParaRPr lang="tr-TR" sz="2400" dirty="0" smtClean="0"/>
          </a:p>
          <a:p>
            <a:pPr algn="just">
              <a:buClr>
                <a:srgbClr val="D1493B"/>
              </a:buClr>
            </a:pPr>
            <a:r>
              <a:rPr lang="tr-TR" sz="2400" dirty="0"/>
              <a:t>	</a:t>
            </a:r>
            <a:r>
              <a:rPr lang="tr-TR" sz="2400" dirty="0" smtClean="0"/>
              <a:t>		</a:t>
            </a:r>
          </a:p>
          <a:p>
            <a:pPr algn="just">
              <a:buClr>
                <a:srgbClr val="D1493B"/>
              </a:buClr>
            </a:pPr>
            <a:r>
              <a:rPr lang="tr-TR" sz="2400" dirty="0"/>
              <a:t>	</a:t>
            </a:r>
            <a:r>
              <a:rPr lang="tr-TR" sz="2400" dirty="0" smtClean="0"/>
              <a:t>		Denetçi raporunda veya</a:t>
            </a:r>
          </a:p>
          <a:p>
            <a:pPr algn="just">
              <a:buClr>
                <a:srgbClr val="D1493B"/>
              </a:buClr>
            </a:pPr>
            <a:r>
              <a:rPr lang="tr-TR" sz="2400" dirty="0" smtClean="0"/>
              <a:t>			</a:t>
            </a:r>
          </a:p>
          <a:p>
            <a:pPr algn="just">
              <a:buClr>
                <a:srgbClr val="D1493B"/>
              </a:buClr>
            </a:pPr>
            <a:r>
              <a:rPr lang="tr-TR" sz="2400" dirty="0"/>
              <a:t>	</a:t>
            </a:r>
            <a:r>
              <a:rPr lang="tr-TR" sz="2400" dirty="0" smtClean="0"/>
              <a:t>		Denetçi Raporu ekinde ya da</a:t>
            </a:r>
          </a:p>
          <a:p>
            <a:pPr algn="just">
              <a:buClr>
                <a:srgbClr val="D1493B"/>
              </a:buClr>
            </a:pPr>
            <a:r>
              <a:rPr lang="tr-TR" sz="2400" dirty="0"/>
              <a:t>	</a:t>
            </a:r>
            <a:r>
              <a:rPr lang="tr-TR" sz="2400" dirty="0" smtClean="0"/>
              <a:t>		</a:t>
            </a:r>
          </a:p>
          <a:p>
            <a:pPr algn="just">
              <a:buClr>
                <a:srgbClr val="D1493B"/>
              </a:buClr>
            </a:pPr>
            <a:r>
              <a:rPr lang="tr-TR" sz="2400" dirty="0"/>
              <a:t>	</a:t>
            </a:r>
            <a:r>
              <a:rPr lang="tr-TR" sz="2400" dirty="0" smtClean="0"/>
              <a:t>		 </a:t>
            </a:r>
            <a:r>
              <a:rPr lang="tr-TR" sz="2400" dirty="0" err="1" smtClean="0"/>
              <a:t>KGK’nın</a:t>
            </a:r>
            <a:r>
              <a:rPr lang="tr-TR" sz="2400" dirty="0" smtClean="0"/>
              <a:t> ilgili internet sitesine referans</a:t>
            </a:r>
          </a:p>
          <a:p>
            <a:pPr algn="just">
              <a:buClr>
                <a:srgbClr val="D1493B"/>
              </a:buClr>
            </a:pPr>
            <a:endParaRPr lang="tr-TR" sz="2400" dirty="0"/>
          </a:p>
          <a:p>
            <a:pPr algn="just">
              <a:buClr>
                <a:srgbClr val="D1493B"/>
              </a:buClr>
            </a:pPr>
            <a:endParaRPr lang="tr-TR" sz="2400" dirty="0"/>
          </a:p>
          <a:p>
            <a:pPr algn="just">
              <a:buClr>
                <a:srgbClr val="D1493B"/>
              </a:buClr>
            </a:pPr>
            <a:r>
              <a:rPr lang="tr-TR" sz="2400" dirty="0" smtClean="0"/>
              <a:t>İlgili ülkedeki düzenleyici Kurumun kararına bırakılmıştır.</a:t>
            </a:r>
          </a:p>
          <a:p>
            <a:pPr algn="just">
              <a:buClr>
                <a:srgbClr val="D1493B"/>
              </a:buClr>
            </a:pPr>
            <a:r>
              <a:rPr lang="tr-TR" sz="2400" dirty="0" smtClean="0"/>
              <a:t>	</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423723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5" end="5"/>
                                            </p:txEl>
                                          </p:spTgt>
                                        </p:tgtEl>
                                        <p:attrNameLst>
                                          <p:attrName>style.visibility</p:attrName>
                                        </p:attrNameLst>
                                      </p:cBhvr>
                                      <p:to>
                                        <p:strVal val="visible"/>
                                      </p:to>
                                    </p:set>
                                    <p:animEffect transition="in" filter="fade">
                                      <p:cBhvr>
                                        <p:cTn id="36" dur="500"/>
                                        <p:tgtEl>
                                          <p:spTgt spid="2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6" end="6"/>
                                            </p:txEl>
                                          </p:spTgt>
                                        </p:tgtEl>
                                        <p:attrNameLst>
                                          <p:attrName>style.visibility</p:attrName>
                                        </p:attrNameLst>
                                      </p:cBhvr>
                                      <p:to>
                                        <p:strVal val="visible"/>
                                      </p:to>
                                    </p:set>
                                    <p:animEffect transition="in" filter="fade">
                                      <p:cBhvr>
                                        <p:cTn id="41" dur="500"/>
                                        <p:tgtEl>
                                          <p:spTgt spid="26">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xEl>
                                              <p:pRg st="9" end="9"/>
                                            </p:txEl>
                                          </p:spTgt>
                                        </p:tgtEl>
                                        <p:attrNameLst>
                                          <p:attrName>style.visibility</p:attrName>
                                        </p:attrNameLst>
                                      </p:cBhvr>
                                      <p:to>
                                        <p:strVal val="visible"/>
                                      </p:to>
                                    </p:set>
                                    <p:animEffect transition="in" filter="fade">
                                      <p:cBhvr>
                                        <p:cTn id="46" dur="500"/>
                                        <p:tgtEl>
                                          <p:spTgt spid="26">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6">
                                            <p:txEl>
                                              <p:pRg st="10" end="10"/>
                                            </p:txEl>
                                          </p:spTgt>
                                        </p:tgtEl>
                                        <p:attrNameLst>
                                          <p:attrName>style.visibility</p:attrName>
                                        </p:attrNameLst>
                                      </p:cBhvr>
                                      <p:to>
                                        <p:strVal val="visible"/>
                                      </p:to>
                                    </p:set>
                                    <p:animEffect transition="in" filter="fade">
                                      <p:cBhvr>
                                        <p:cTn id="51" dur="500"/>
                                        <p:tgtEl>
                                          <p:spTgt spid="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632311"/>
          </a:xfrm>
          <a:prstGeom prst="rect">
            <a:avLst/>
          </a:prstGeom>
          <a:noFill/>
        </p:spPr>
        <p:txBody>
          <a:bodyPr wrap="square" rtlCol="0">
            <a:spAutoFit/>
          </a:bodyPr>
          <a:lstStyle/>
          <a:p>
            <a:pPr algn="just">
              <a:buClr>
                <a:srgbClr val="D1493B"/>
              </a:buClr>
            </a:pPr>
            <a:r>
              <a:rPr lang="tr-TR" sz="2400" dirty="0" smtClean="0"/>
              <a:t>Ancak Denetçi Raporu Ekinde ya da internet sitesine referans verilse bile asgari bazı metinler raporda yer almalı, bu kısım:</a:t>
            </a:r>
          </a:p>
          <a:p>
            <a:pPr algn="just">
              <a:buClr>
                <a:srgbClr val="D1493B"/>
              </a:buClr>
            </a:pPr>
            <a:endParaRPr lang="tr-TR" sz="2400" dirty="0"/>
          </a:p>
          <a:p>
            <a:pPr algn="just">
              <a:buClr>
                <a:srgbClr val="D1493B"/>
              </a:buClr>
            </a:pPr>
            <a:r>
              <a:rPr lang="tr-TR" sz="2400" dirty="0"/>
              <a:t>Amaçlarımız bir bütün olarak finansal tabloların hata veya hile kaynaklı önemli bir yanlışlık içerip içermediğine ilişkin makul güvencenin elde edilmesi ve görüşümüzü içeren bir denetçi raporunun düzenlenmesidir. Makul güvence yüksek bir güvence seviyesidir ancak, </a:t>
            </a:r>
            <a:r>
              <a:rPr lang="tr-TR" sz="2400" dirty="0" err="1"/>
              <a:t>BDS'ler</a:t>
            </a:r>
            <a:r>
              <a:rPr lang="tr-TR" sz="2400" dirty="0"/>
              <a:t> uyarınca yürütülen bir denetimin var olan önemli bir yanlışlığı her zaman tespit edeceğinin garantisi değildir. Hata veya hile kaynaklı bu yanlışlıkların ayrı ayrı veya toplu olarak finansal tabloların kullanıcılarının bu tablolara dayanarak alacağı iktisadi kararları makul olarak etkilemesinin beklendiği durumda bu yanlışlıklar önemli olarak kabul edilir</a:t>
            </a:r>
            <a:endParaRPr lang="tr-TR" sz="2400" dirty="0" smtClean="0"/>
          </a:p>
          <a:p>
            <a:pPr algn="just">
              <a:buClr>
                <a:srgbClr val="D1493B"/>
              </a:buClr>
            </a:pPr>
            <a:endParaRPr lang="tr-TR" sz="2400" dirty="0"/>
          </a:p>
          <a:p>
            <a:pPr algn="just">
              <a:buClr>
                <a:srgbClr val="D1493B"/>
              </a:buClr>
            </a:pPr>
            <a:r>
              <a:rPr lang="tr-TR" sz="2400" dirty="0" smtClean="0"/>
              <a:t>	</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9739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4" end="4"/>
                                            </p:txEl>
                                          </p:spTgt>
                                        </p:tgtEl>
                                        <p:attrNameLst>
                                          <p:attrName>style.visibility</p:attrName>
                                        </p:attrNameLst>
                                      </p:cBhvr>
                                      <p:to>
                                        <p:strVal val="visible"/>
                                      </p:to>
                                    </p:set>
                                    <p:animEffect transition="in" filter="fade">
                                      <p:cBhvr>
                                        <p:cTn id="21" dur="5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724644"/>
          </a:xfrm>
          <a:prstGeom prst="rect">
            <a:avLst/>
          </a:prstGeom>
          <a:noFill/>
        </p:spPr>
        <p:txBody>
          <a:bodyPr wrap="square" rtlCol="0">
            <a:spAutoFit/>
          </a:bodyPr>
          <a:lstStyle/>
          <a:p>
            <a:pPr algn="just">
              <a:buClr>
                <a:srgbClr val="D1493B"/>
              </a:buClr>
            </a:pPr>
            <a:r>
              <a:rPr lang="tr-TR" sz="3000" dirty="0" smtClean="0"/>
              <a:t>Denetçi Raporu Ekinde ya da internet sitesine referans verilecek başlıca hususlar:</a:t>
            </a:r>
          </a:p>
          <a:p>
            <a:pPr algn="just">
              <a:buClr>
                <a:srgbClr val="D1493B"/>
              </a:buClr>
            </a:pPr>
            <a:endParaRPr lang="tr-TR" sz="2400" dirty="0" smtClean="0"/>
          </a:p>
          <a:p>
            <a:pPr marL="342900" indent="-342900" algn="just">
              <a:buClr>
                <a:srgbClr val="D1493B"/>
              </a:buClr>
              <a:buFont typeface="Arial" panose="020B0604020202020204" pitchFamily="34" charset="0"/>
              <a:buChar char="•"/>
            </a:pPr>
            <a:r>
              <a:rPr lang="tr-TR" sz="3000" dirty="0" smtClean="0"/>
              <a:t> Hile kaynaklı yanlışlık riski;</a:t>
            </a:r>
          </a:p>
          <a:p>
            <a:pPr marL="342900" indent="-342900" algn="just">
              <a:buClr>
                <a:srgbClr val="D1493B"/>
              </a:buClr>
              <a:buFont typeface="Arial" panose="020B0604020202020204" pitchFamily="34" charset="0"/>
              <a:buChar char="•"/>
            </a:pPr>
            <a:r>
              <a:rPr lang="tr-TR" sz="3000" dirty="0" smtClean="0"/>
              <a:t> İç kontrol</a:t>
            </a:r>
          </a:p>
          <a:p>
            <a:pPr marL="342900" indent="-342900" algn="just">
              <a:buClr>
                <a:srgbClr val="D1493B"/>
              </a:buClr>
              <a:buFont typeface="Arial" panose="020B0604020202020204" pitchFamily="34" charset="0"/>
              <a:buChar char="•"/>
            </a:pPr>
            <a:r>
              <a:rPr lang="tr-TR" sz="3000" dirty="0" smtClean="0"/>
              <a:t>Muhasebe tahminleri</a:t>
            </a:r>
          </a:p>
          <a:p>
            <a:pPr marL="342900" indent="-342900" algn="just">
              <a:buClr>
                <a:srgbClr val="D1493B"/>
              </a:buClr>
              <a:buFont typeface="Arial" panose="020B0604020202020204" pitchFamily="34" charset="0"/>
              <a:buChar char="•"/>
            </a:pPr>
            <a:r>
              <a:rPr lang="tr-TR" sz="3000" dirty="0" smtClean="0"/>
              <a:t>İşletmenin Sürekliliğine ilişkin denetçinin sorumluluğu</a:t>
            </a:r>
          </a:p>
          <a:p>
            <a:pPr marL="342900" indent="-342900" algn="just">
              <a:buClr>
                <a:srgbClr val="D1493B"/>
              </a:buClr>
              <a:buFont typeface="Arial" panose="020B0604020202020204" pitchFamily="34" charset="0"/>
              <a:buChar char="•"/>
            </a:pPr>
            <a:r>
              <a:rPr lang="tr-TR" sz="3000" dirty="0" smtClean="0"/>
              <a:t>Finansal tablolar ve açıklamalara yönelik </a:t>
            </a:r>
            <a:r>
              <a:rPr lang="tr-TR" sz="3000" dirty="0"/>
              <a:t>denetçinin sorumluluğu</a:t>
            </a:r>
          </a:p>
          <a:p>
            <a:pPr algn="just">
              <a:buClr>
                <a:srgbClr val="D1493B"/>
              </a:buClr>
            </a:pPr>
            <a:endParaRPr lang="tr-TR" sz="2400" dirty="0"/>
          </a:p>
          <a:p>
            <a:pPr algn="just">
              <a:buClr>
                <a:srgbClr val="D1493B"/>
              </a:buClr>
            </a:pPr>
            <a:endParaRPr lang="tr-TR" sz="2400" dirty="0"/>
          </a:p>
          <a:p>
            <a:pPr algn="just">
              <a:buClr>
                <a:srgbClr val="D1493B"/>
              </a:buClr>
            </a:pPr>
            <a:r>
              <a:rPr lang="tr-TR" sz="2400" dirty="0" smtClean="0"/>
              <a:t>	</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95520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3" end="3"/>
                                            </p:txEl>
                                          </p:spTgt>
                                        </p:tgtEl>
                                        <p:attrNameLst>
                                          <p:attrName>style.visibility</p:attrName>
                                        </p:attrNameLst>
                                      </p:cBhvr>
                                      <p:to>
                                        <p:strVal val="visible"/>
                                      </p:to>
                                    </p:set>
                                    <p:animEffect transition="in" filter="fade">
                                      <p:cBhvr>
                                        <p:cTn id="21" dur="500"/>
                                        <p:tgtEl>
                                          <p:spTgt spid="2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4" end="4"/>
                                            </p:txEl>
                                          </p:spTgt>
                                        </p:tgtEl>
                                        <p:attrNameLst>
                                          <p:attrName>style.visibility</p:attrName>
                                        </p:attrNameLst>
                                      </p:cBhvr>
                                      <p:to>
                                        <p:strVal val="visible"/>
                                      </p:to>
                                    </p:set>
                                    <p:animEffect transition="in" filter="fade">
                                      <p:cBhvr>
                                        <p:cTn id="26" dur="500"/>
                                        <p:tgtEl>
                                          <p:spTgt spid="2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5" end="5"/>
                                            </p:txEl>
                                          </p:spTgt>
                                        </p:tgtEl>
                                        <p:attrNameLst>
                                          <p:attrName>style.visibility</p:attrName>
                                        </p:attrNameLst>
                                      </p:cBhvr>
                                      <p:to>
                                        <p:strVal val="visible"/>
                                      </p:to>
                                    </p:set>
                                    <p:animEffect transition="in" filter="fade">
                                      <p:cBhvr>
                                        <p:cTn id="31" dur="500"/>
                                        <p:tgtEl>
                                          <p:spTgt spid="2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6" end="6"/>
                                            </p:txEl>
                                          </p:spTgt>
                                        </p:tgtEl>
                                        <p:attrNameLst>
                                          <p:attrName>style.visibility</p:attrName>
                                        </p:attrNameLst>
                                      </p:cBhvr>
                                      <p:to>
                                        <p:strVal val="visible"/>
                                      </p:to>
                                    </p:set>
                                    <p:animEffect transition="in" filter="fade">
                                      <p:cBhvr>
                                        <p:cTn id="36" dur="500"/>
                                        <p:tgtEl>
                                          <p:spTgt spid="2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xEl>
                                              <p:pRg st="9" end="9"/>
                                            </p:txEl>
                                          </p:spTgt>
                                        </p:tgtEl>
                                        <p:attrNameLst>
                                          <p:attrName>style.visibility</p:attrName>
                                        </p:attrNameLst>
                                      </p:cBhvr>
                                      <p:to>
                                        <p:strVal val="visible"/>
                                      </p:to>
                                    </p:set>
                                    <p:animEffect transition="in" filter="fade">
                                      <p:cBhvr>
                                        <p:cTn id="41" dur="500"/>
                                        <p:tgtEl>
                                          <p:spTgt spid="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539978"/>
          </a:xfrm>
          <a:prstGeom prst="rect">
            <a:avLst/>
          </a:prstGeom>
          <a:noFill/>
        </p:spPr>
        <p:txBody>
          <a:bodyPr wrap="square" rtlCol="0">
            <a:spAutoFit/>
          </a:bodyPr>
          <a:lstStyle/>
          <a:p>
            <a:pPr algn="just">
              <a:buClr>
                <a:srgbClr val="D1493B"/>
              </a:buClr>
            </a:pPr>
            <a:r>
              <a:rPr lang="tr-TR" sz="2400" dirty="0" smtClean="0"/>
              <a:t>Denetçi Raporu Ekinde ya da internet sitesine referans verilecek başlıca hususlar:</a:t>
            </a:r>
          </a:p>
          <a:p>
            <a:pPr marL="342900" indent="-342900" algn="just">
              <a:buClr>
                <a:srgbClr val="D1493B"/>
              </a:buClr>
              <a:buFont typeface="Arial" panose="020B0604020202020204" pitchFamily="34" charset="0"/>
              <a:buChar char="•"/>
            </a:pPr>
            <a:endParaRPr lang="tr-TR" sz="2400" dirty="0" smtClean="0"/>
          </a:p>
          <a:p>
            <a:pPr marL="342900" indent="-342900" algn="just">
              <a:buClr>
                <a:srgbClr val="D1493B"/>
              </a:buClr>
              <a:buFont typeface="Arial" panose="020B0604020202020204" pitchFamily="34" charset="0"/>
              <a:buChar char="•"/>
            </a:pPr>
            <a:r>
              <a:rPr lang="tr-TR" sz="3000" dirty="0" smtClean="0"/>
              <a:t>Önemli İç kontrol eksiklerinin üst yönetime bildirilmesi</a:t>
            </a:r>
          </a:p>
          <a:p>
            <a:pPr marL="342900" indent="-342900" algn="just">
              <a:buClr>
                <a:srgbClr val="D1493B"/>
              </a:buClr>
              <a:buFont typeface="Arial" panose="020B0604020202020204" pitchFamily="34" charset="0"/>
              <a:buChar char="•"/>
            </a:pPr>
            <a:r>
              <a:rPr lang="tr-TR" sz="3000" dirty="0" smtClean="0"/>
              <a:t>Bağımsızlık ve Etik hükümlere uyum</a:t>
            </a:r>
          </a:p>
          <a:p>
            <a:pPr marL="342900" indent="-342900" algn="just">
              <a:buClr>
                <a:srgbClr val="D1493B"/>
              </a:buClr>
              <a:buFont typeface="Arial" panose="020B0604020202020204" pitchFamily="34" charset="0"/>
              <a:buChar char="•"/>
            </a:pPr>
            <a:r>
              <a:rPr lang="tr-TR" sz="3000" dirty="0" smtClean="0"/>
              <a:t>Bağımsızlıkla ilgili hususların üst yönetime bildirilmesi</a:t>
            </a:r>
          </a:p>
          <a:p>
            <a:pPr marL="342900" indent="-342900" algn="just">
              <a:buClr>
                <a:srgbClr val="D1493B"/>
              </a:buClr>
              <a:buFont typeface="Arial" panose="020B0604020202020204" pitchFamily="34" charset="0"/>
              <a:buChar char="•"/>
            </a:pPr>
            <a:r>
              <a:rPr lang="tr-TR" sz="3000" dirty="0" smtClean="0"/>
              <a:t>Kilit Denetim konularının nasıl belirlendiğine ve ne zaman açıklanmayacağına ilişkin bilgi</a:t>
            </a:r>
          </a:p>
          <a:p>
            <a:pPr algn="just">
              <a:buClr>
                <a:srgbClr val="D1493B"/>
              </a:buClr>
            </a:pPr>
            <a:endParaRPr lang="tr-TR" sz="2400" dirty="0"/>
          </a:p>
          <a:p>
            <a:pPr algn="just">
              <a:buClr>
                <a:srgbClr val="D1493B"/>
              </a:buClr>
            </a:pPr>
            <a:endParaRPr lang="tr-TR" sz="2400" dirty="0"/>
          </a:p>
          <a:p>
            <a:pPr algn="just">
              <a:buClr>
                <a:srgbClr val="D1493B"/>
              </a:buClr>
            </a:pPr>
            <a:r>
              <a:rPr lang="tr-TR" sz="2400" dirty="0" smtClean="0"/>
              <a:t>	</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27753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3" end="3"/>
                                            </p:txEl>
                                          </p:spTgt>
                                        </p:tgtEl>
                                        <p:attrNameLst>
                                          <p:attrName>style.visibility</p:attrName>
                                        </p:attrNameLst>
                                      </p:cBhvr>
                                      <p:to>
                                        <p:strVal val="visible"/>
                                      </p:to>
                                    </p:set>
                                    <p:animEffect transition="in" filter="fade">
                                      <p:cBhvr>
                                        <p:cTn id="21" dur="500"/>
                                        <p:tgtEl>
                                          <p:spTgt spid="2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4" end="4"/>
                                            </p:txEl>
                                          </p:spTgt>
                                        </p:tgtEl>
                                        <p:attrNameLst>
                                          <p:attrName>style.visibility</p:attrName>
                                        </p:attrNameLst>
                                      </p:cBhvr>
                                      <p:to>
                                        <p:strVal val="visible"/>
                                      </p:to>
                                    </p:set>
                                    <p:animEffect transition="in" filter="fade">
                                      <p:cBhvr>
                                        <p:cTn id="26" dur="500"/>
                                        <p:tgtEl>
                                          <p:spTgt spid="2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5" end="5"/>
                                            </p:txEl>
                                          </p:spTgt>
                                        </p:tgtEl>
                                        <p:attrNameLst>
                                          <p:attrName>style.visibility</p:attrName>
                                        </p:attrNameLst>
                                      </p:cBhvr>
                                      <p:to>
                                        <p:strVal val="visible"/>
                                      </p:to>
                                    </p:set>
                                    <p:animEffect transition="in" filter="fade">
                                      <p:cBhvr>
                                        <p:cTn id="31" dur="500"/>
                                        <p:tgtEl>
                                          <p:spTgt spid="2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xEl>
                                              <p:pRg st="8" end="8"/>
                                            </p:txEl>
                                          </p:spTgt>
                                        </p:tgtEl>
                                        <p:attrNameLst>
                                          <p:attrName>style.visibility</p:attrName>
                                        </p:attrNameLst>
                                      </p:cBhvr>
                                      <p:to>
                                        <p:strVal val="visible"/>
                                      </p:to>
                                    </p:set>
                                    <p:animEffect transition="in" filter="fade">
                                      <p:cBhvr>
                                        <p:cTn id="36" dur="500"/>
                                        <p:tgtEl>
                                          <p:spTgt spid="2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1437" y="1052736"/>
            <a:ext cx="8208912" cy="5339923"/>
          </a:xfrm>
          <a:prstGeom prst="rect">
            <a:avLst/>
          </a:prstGeom>
          <a:noFill/>
        </p:spPr>
        <p:txBody>
          <a:bodyPr wrap="square" rtlCol="0">
            <a:spAutoFit/>
          </a:bodyPr>
          <a:lstStyle/>
          <a:p>
            <a:pPr algn="just">
              <a:buClr>
                <a:srgbClr val="D1493B"/>
              </a:buClr>
            </a:pPr>
            <a:endParaRPr lang="tr-TR" sz="2400" dirty="0" smtClean="0"/>
          </a:p>
          <a:p>
            <a:pPr algn="just">
              <a:buClr>
                <a:srgbClr val="D1493B"/>
              </a:buClr>
            </a:pPr>
            <a:endParaRPr lang="tr-TR" sz="2400" dirty="0"/>
          </a:p>
          <a:p>
            <a:pPr algn="just">
              <a:buClr>
                <a:srgbClr val="D1493B"/>
              </a:buClr>
            </a:pPr>
            <a:endParaRPr lang="tr-TR" sz="3500" dirty="0" smtClean="0"/>
          </a:p>
          <a:p>
            <a:pPr algn="just">
              <a:buClr>
                <a:srgbClr val="D1493B"/>
              </a:buClr>
            </a:pPr>
            <a:endParaRPr lang="tr-TR" sz="3500" dirty="0"/>
          </a:p>
          <a:p>
            <a:pPr algn="just">
              <a:buClr>
                <a:srgbClr val="D1493B"/>
              </a:buClr>
            </a:pPr>
            <a:r>
              <a:rPr lang="tr-TR" sz="3500" dirty="0" smtClean="0"/>
              <a:t>Sorumlu denetçinin isminin Raporda yer alması artık uluslararası bir yükümlülük</a:t>
            </a:r>
          </a:p>
          <a:p>
            <a:pPr algn="just">
              <a:buClr>
                <a:srgbClr val="D1493B"/>
              </a:buClr>
            </a:pPr>
            <a:endParaRPr lang="tr-TR" sz="3500" dirty="0"/>
          </a:p>
          <a:p>
            <a:pPr algn="just">
              <a:buClr>
                <a:srgbClr val="D1493B"/>
              </a:buClr>
            </a:pPr>
            <a:r>
              <a:rPr lang="tr-TR" sz="3500" dirty="0" smtClean="0"/>
              <a:t>Çok istisnai bir durumda (Can güvenliği tehlikesi gibi) yer almayabilir.</a:t>
            </a:r>
            <a:endParaRPr lang="tr-TR" sz="3500" dirty="0"/>
          </a:p>
          <a:p>
            <a:pPr algn="just">
              <a:buClr>
                <a:srgbClr val="D1493B"/>
              </a:buClr>
            </a:pPr>
            <a:endParaRPr lang="tr-TR" sz="2400" dirty="0"/>
          </a:p>
          <a:p>
            <a:pPr algn="just">
              <a:buClr>
                <a:srgbClr val="D1493B"/>
              </a:buClr>
            </a:pPr>
            <a:r>
              <a:rPr lang="tr-TR" sz="2400" dirty="0" smtClean="0"/>
              <a:t>	</a:t>
            </a:r>
            <a:endParaRPr lang="en-US" sz="2400" dirty="0"/>
          </a:p>
        </p:txBody>
      </p:sp>
      <p:sp>
        <p:nvSpPr>
          <p:cNvPr id="25" name="Subtitle 2"/>
          <p:cNvSpPr txBox="1">
            <a:spLocks/>
          </p:cNvSpPr>
          <p:nvPr/>
        </p:nvSpPr>
        <p:spPr>
          <a:xfrm>
            <a:off x="467544" y="337505"/>
            <a:ext cx="7419514" cy="7152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4000" b="1" spc="-150" dirty="0" smtClean="0">
                <a:solidFill>
                  <a:schemeClr val="tx1">
                    <a:lumMod val="65000"/>
                    <a:lumOff val="35000"/>
                  </a:schemeClr>
                </a:solidFill>
                <a:latin typeface="+mj-lt"/>
                <a:ea typeface="Franchise" pitchFamily="49" charset="0"/>
              </a:rPr>
              <a:t>Yeni Bağımsız Denetçi Raporu</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890096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4" end="4"/>
                                            </p:txEl>
                                          </p:spTgt>
                                        </p:tgtEl>
                                        <p:attrNameLst>
                                          <p:attrName>style.visibility</p:attrName>
                                        </p:attrNameLst>
                                      </p:cBhvr>
                                      <p:to>
                                        <p:strVal val="visible"/>
                                      </p:to>
                                    </p:set>
                                    <p:animEffect transition="in" filter="fade">
                                      <p:cBhvr>
                                        <p:cTn id="11" dur="500"/>
                                        <p:tgtEl>
                                          <p:spTgt spid="26">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6" end="6"/>
                                            </p:txEl>
                                          </p:spTgt>
                                        </p:tgtEl>
                                        <p:attrNameLst>
                                          <p:attrName>style.visibility</p:attrName>
                                        </p:attrNameLst>
                                      </p:cBhvr>
                                      <p:to>
                                        <p:strVal val="visible"/>
                                      </p:to>
                                    </p:set>
                                    <p:animEffect transition="in" filter="fade">
                                      <p:cBhvr>
                                        <p:cTn id="16" dur="500"/>
                                        <p:tgtEl>
                                          <p:spTgt spid="26">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8" end="8"/>
                                            </p:txEl>
                                          </p:spTgt>
                                        </p:tgtEl>
                                        <p:attrNameLst>
                                          <p:attrName>style.visibility</p:attrName>
                                        </p:attrNameLst>
                                      </p:cBhvr>
                                      <p:to>
                                        <p:strVal val="visible"/>
                                      </p:to>
                                    </p:set>
                                    <p:animEffect transition="in" filter="fade">
                                      <p:cBhvr>
                                        <p:cTn id="21" dur="500"/>
                                        <p:tgtEl>
                                          <p:spTgt spid="2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99592" y="1484784"/>
            <a:ext cx="7056784" cy="4062651"/>
          </a:xfrm>
          <a:prstGeom prst="rect">
            <a:avLst/>
          </a:prstGeom>
          <a:noFill/>
        </p:spPr>
        <p:txBody>
          <a:bodyPr wrap="square" rtlCol="0">
            <a:spAutoFit/>
          </a:bodyPr>
          <a:lstStyle/>
          <a:p>
            <a:pPr>
              <a:buClr>
                <a:srgbClr val="D1493B"/>
              </a:buClr>
            </a:pPr>
            <a:endParaRPr lang="tr-TR" sz="16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Kilit denetim konusu olarak önemli yanlışlık risklerinin açıklanması</a:t>
            </a:r>
            <a:endParaRPr lang="tr-TR" sz="2200" dirty="0">
              <a:solidFill>
                <a:srgbClr val="595959"/>
              </a:solidFill>
              <a:latin typeface="Times New Roman" panose="02020603050405020304" pitchFamily="18" charset="0"/>
              <a:cs typeface="Times New Roman" panose="02020603050405020304" pitchFamily="18" charset="0"/>
            </a:endParaRPr>
          </a:p>
          <a:p>
            <a:pPr algn="just">
              <a:buClr>
                <a:srgbClr val="D1493B"/>
              </a:buClr>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Denetçinin görevlendirildiği tarih ve kaç yıldır denetlenen işletmeyi denetlediği</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Yasaklanan hizmetleri sağlamadığı</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30 Haziran 2017</a:t>
            </a:r>
          </a:p>
          <a:p>
            <a:pPr marL="171450" indent="-171450" algn="just">
              <a:buClr>
                <a:srgbClr val="D1493B"/>
              </a:buClr>
              <a:buFont typeface="Wingdings" pitchFamily="2" charset="2"/>
              <a:buChar char="ü"/>
            </a:pPr>
            <a:endParaRPr lang="tr-TR" sz="2200" dirty="0" smtClean="0">
              <a:solidFill>
                <a:srgbClr val="595959"/>
              </a:solidFill>
              <a:latin typeface="Times New Roman" panose="02020603050405020304" pitchFamily="18" charset="0"/>
              <a:cs typeface="Times New Roman" panose="02020603050405020304" pitchFamily="18" charset="0"/>
            </a:endParaRPr>
          </a:p>
          <a:p>
            <a:pPr marL="171450" indent="-171450" algn="just">
              <a:buClr>
                <a:srgbClr val="D1493B"/>
              </a:buClr>
              <a:buFont typeface="Wingdings" pitchFamily="2" charset="2"/>
              <a:buChar char="ü"/>
            </a:pPr>
            <a:r>
              <a:rPr lang="tr-TR" sz="2200" dirty="0" smtClean="0">
                <a:solidFill>
                  <a:srgbClr val="595959"/>
                </a:solidFill>
                <a:latin typeface="Times New Roman" panose="02020603050405020304" pitchFamily="18" charset="0"/>
                <a:cs typeface="Times New Roman" panose="02020603050405020304" pitchFamily="18" charset="0"/>
              </a:rPr>
              <a:t>KAYİK (Genişletmek mümkün)</a:t>
            </a:r>
          </a:p>
        </p:txBody>
      </p:sp>
      <p:sp>
        <p:nvSpPr>
          <p:cNvPr id="25" name="Subtitle 2"/>
          <p:cNvSpPr txBox="1">
            <a:spLocks/>
          </p:cNvSpPr>
          <p:nvPr/>
        </p:nvSpPr>
        <p:spPr>
          <a:xfrm>
            <a:off x="899592" y="337505"/>
            <a:ext cx="7275498" cy="747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rPr>
              <a:t>AB’de İlave Yükümlülükler</a:t>
            </a:r>
            <a:endParaRPr lang="en-US" sz="4000" b="1" spc="-150" dirty="0" smtClean="0">
              <a:solidFill>
                <a:srgbClr val="595959"/>
              </a:solidFill>
              <a:latin typeface="Times New Roman" panose="02020603050405020304" pitchFamily="18" charset="0"/>
              <a:ea typeface="Franchise" pitchFamily="49"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a:t>
            </a:r>
            <a:r>
              <a:rPr lang="tr-TR" sz="1200" b="1" dirty="0" smtClean="0"/>
              <a:t>0</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173451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3" end="3"/>
                                            </p:txEl>
                                          </p:spTgt>
                                        </p:tgtEl>
                                        <p:attrNameLst>
                                          <p:attrName>style.visibility</p:attrName>
                                        </p:attrNameLst>
                                      </p:cBhvr>
                                      <p:to>
                                        <p:strVal val="visible"/>
                                      </p:to>
                                    </p:set>
                                    <p:animEffect transition="in" filter="fade">
                                      <p:cBhvr>
                                        <p:cTn id="16" dur="500"/>
                                        <p:tgtEl>
                                          <p:spTgt spid="2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5" end="5"/>
                                            </p:txEl>
                                          </p:spTgt>
                                        </p:tgtEl>
                                        <p:attrNameLst>
                                          <p:attrName>style.visibility</p:attrName>
                                        </p:attrNameLst>
                                      </p:cBhvr>
                                      <p:to>
                                        <p:strVal val="visible"/>
                                      </p:to>
                                    </p:set>
                                    <p:animEffect transition="in" filter="fade">
                                      <p:cBhvr>
                                        <p:cTn id="21" dur="500"/>
                                        <p:tgtEl>
                                          <p:spTgt spid="2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7" end="7"/>
                                            </p:txEl>
                                          </p:spTgt>
                                        </p:tgtEl>
                                        <p:attrNameLst>
                                          <p:attrName>style.visibility</p:attrName>
                                        </p:attrNameLst>
                                      </p:cBhvr>
                                      <p:to>
                                        <p:strVal val="visible"/>
                                      </p:to>
                                    </p:set>
                                    <p:animEffect transition="in" filter="fade">
                                      <p:cBhvr>
                                        <p:cTn id="26" dur="500"/>
                                        <p:tgtEl>
                                          <p:spTgt spid="26">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9" end="9"/>
                                            </p:txEl>
                                          </p:spTgt>
                                        </p:tgtEl>
                                        <p:attrNameLst>
                                          <p:attrName>style.visibility</p:attrName>
                                        </p:attrNameLst>
                                      </p:cBhvr>
                                      <p:to>
                                        <p:strVal val="visible"/>
                                      </p:to>
                                    </p:set>
                                    <p:animEffect transition="in" filter="fade">
                                      <p:cBhvr>
                                        <p:cTn id="31" dur="500"/>
                                        <p:tgtEl>
                                          <p:spTgt spid="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2" y="0"/>
            <a:ext cx="9144002" cy="3230217"/>
          </a:xfrm>
          <a:prstGeom prst="rect">
            <a:avLst/>
          </a:prstGeom>
          <a:pattFill prst="pct90">
            <a:fgClr>
              <a:srgbClr val="D1493B"/>
            </a:fgClr>
            <a:bgClr>
              <a:srgbClr val="D76357"/>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ubtitle 2"/>
          <p:cNvSpPr txBox="1">
            <a:spLocks/>
          </p:cNvSpPr>
          <p:nvPr/>
        </p:nvSpPr>
        <p:spPr>
          <a:xfrm>
            <a:off x="3203848" y="1700808"/>
            <a:ext cx="3024336"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3600" b="1" spc="-150" dirty="0" smtClean="0">
                <a:solidFill>
                  <a:schemeClr val="bg1"/>
                </a:solidFill>
                <a:latin typeface="Signika Negative" pitchFamily="2" charset="0"/>
                <a:ea typeface="Franchise" pitchFamily="49" charset="0"/>
              </a:rPr>
              <a:t>TEŞEKKÜRLER</a:t>
            </a:r>
            <a:endParaRPr lang="en-US" sz="3600" b="1" spc="-150" dirty="0" smtClean="0">
              <a:solidFill>
                <a:schemeClr val="bg1"/>
              </a:solidFill>
              <a:latin typeface="Signika Negative" pitchFamily="2" charset="0"/>
              <a:ea typeface="Franchise" pitchFamily="49" charset="0"/>
            </a:endParaRPr>
          </a:p>
        </p:txBody>
      </p:sp>
      <p:pic>
        <p:nvPicPr>
          <p:cNvPr id="35" name="Resim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920" y="5661248"/>
            <a:ext cx="1440160" cy="721535"/>
          </a:xfrm>
          <a:prstGeom prst="rect">
            <a:avLst/>
          </a:prstGeom>
        </p:spPr>
      </p:pic>
      <p:sp>
        <p:nvSpPr>
          <p:cNvPr id="6"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22</a:t>
            </a:r>
            <a:endParaRPr lang="en-US" sz="1200" b="1" dirty="0"/>
          </a:p>
        </p:txBody>
      </p:sp>
    </p:spTree>
    <p:extLst>
      <p:ext uri="{BB962C8B-B14F-4D97-AF65-F5344CB8AC3E}">
        <p14:creationId xmlns:p14="http://schemas.microsoft.com/office/powerpoint/2010/main" val="333806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827584" y="4689057"/>
            <a:ext cx="7375220" cy="830997"/>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400" dirty="0"/>
              <a:t>Dolayısıyla  Kullanıcı DAHA FAZLA </a:t>
            </a:r>
            <a:r>
              <a:rPr lang="tr-TR" sz="2400" dirty="0" smtClean="0"/>
              <a:t>DUYMAK -BİLGİLENMEK </a:t>
            </a:r>
            <a:r>
              <a:rPr lang="tr-TR" sz="2400" dirty="0"/>
              <a:t>istemekte</a:t>
            </a:r>
            <a:endParaRPr lang="en-US" sz="2400" dirty="0"/>
          </a:p>
        </p:txBody>
      </p:sp>
      <p:sp>
        <p:nvSpPr>
          <p:cNvPr id="25" name="Subtitle 2"/>
          <p:cNvSpPr txBox="1">
            <a:spLocks/>
          </p:cNvSpPr>
          <p:nvPr/>
        </p:nvSpPr>
        <p:spPr>
          <a:xfrm>
            <a:off x="1043608" y="308088"/>
            <a:ext cx="6843450" cy="13955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spc="-150" dirty="0" err="1" smtClean="0">
                <a:solidFill>
                  <a:schemeClr val="tx1">
                    <a:lumMod val="65000"/>
                    <a:lumOff val="35000"/>
                  </a:schemeClr>
                </a:solidFill>
                <a:latin typeface="+mj-lt"/>
                <a:ea typeface="Franchise" pitchFamily="49" charset="0"/>
              </a:rPr>
              <a:t>Denetçi</a:t>
            </a:r>
            <a:r>
              <a:rPr lang="en-US" sz="4000" b="1" spc="-150" dirty="0" smtClean="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Raporlarında</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Değişim</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Neden</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Gerekli</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Görüldü</a:t>
            </a:r>
            <a:r>
              <a:rPr lang="en-US" sz="4000" b="1" spc="-150" dirty="0">
                <a:solidFill>
                  <a:schemeClr val="tx1">
                    <a:lumMod val="65000"/>
                    <a:lumOff val="35000"/>
                  </a:schemeClr>
                </a:solidFill>
                <a:latin typeface="+mj-lt"/>
                <a:ea typeface="Franchise" pitchFamily="49" charset="0"/>
              </a:rPr>
              <a:t>?</a:t>
            </a:r>
            <a:endParaRPr lang="en-US" sz="4000" b="1" spc="-150" dirty="0" smtClean="0">
              <a:solidFill>
                <a:schemeClr val="tx1">
                  <a:lumMod val="65000"/>
                  <a:lumOff val="35000"/>
                </a:schemeClr>
              </a:solidFill>
              <a:latin typeface="+mj-lt"/>
              <a:ea typeface="Franchise" pitchFamily="49" charset="0"/>
            </a:endParaRPr>
          </a:p>
        </p:txBody>
      </p:sp>
      <p:sp>
        <p:nvSpPr>
          <p:cNvPr id="59" name="TextBox 58"/>
          <p:cNvSpPr txBox="1"/>
          <p:nvPr/>
        </p:nvSpPr>
        <p:spPr>
          <a:xfrm>
            <a:off x="1550576" y="1703624"/>
            <a:ext cx="6652228" cy="2985433"/>
          </a:xfrm>
          <a:prstGeom prst="rect">
            <a:avLst/>
          </a:prstGeom>
          <a:noFill/>
        </p:spPr>
        <p:txBody>
          <a:bodyPr wrap="square" rtlCol="0">
            <a:spAutoFit/>
          </a:bodyPr>
          <a:lstStyle/>
          <a:p>
            <a:r>
              <a:rPr lang="tr-TR" sz="2400" dirty="0"/>
              <a:t>Günümüzde</a:t>
            </a:r>
            <a:r>
              <a:rPr lang="tr-TR" sz="2200" dirty="0" smtClean="0">
                <a:solidFill>
                  <a:srgbClr val="595959"/>
                </a:solidFill>
              </a:rPr>
              <a:t> </a:t>
            </a:r>
            <a:r>
              <a:rPr lang="tr-TR" sz="2400" dirty="0"/>
              <a:t>Finansal Raporlama</a:t>
            </a:r>
            <a:r>
              <a:rPr lang="en-US" sz="2400" dirty="0"/>
              <a:t>;</a:t>
            </a:r>
            <a:r>
              <a:rPr lang="tr-TR" sz="2400" dirty="0"/>
              <a:t> </a:t>
            </a:r>
          </a:p>
          <a:p>
            <a:r>
              <a:rPr lang="tr-TR" sz="2400" dirty="0"/>
              <a:t>	</a:t>
            </a:r>
          </a:p>
          <a:p>
            <a:r>
              <a:rPr lang="tr-TR" sz="2400" dirty="0"/>
              <a:t>	d</a:t>
            </a:r>
            <a:r>
              <a:rPr lang="en-US" sz="2400" dirty="0"/>
              <a:t>aha </a:t>
            </a:r>
            <a:r>
              <a:rPr lang="tr-TR" sz="2400" u="sng" dirty="0"/>
              <a:t>Karmaşık</a:t>
            </a:r>
            <a:r>
              <a:rPr lang="tr-TR" sz="2400" dirty="0"/>
              <a:t>, </a:t>
            </a:r>
          </a:p>
          <a:p>
            <a:r>
              <a:rPr lang="tr-TR" sz="2400" dirty="0"/>
              <a:t>	</a:t>
            </a:r>
            <a:endParaRPr lang="tr-TR" sz="2400" dirty="0" smtClean="0"/>
          </a:p>
          <a:p>
            <a:r>
              <a:rPr lang="tr-TR" sz="2400" dirty="0" smtClean="0"/>
              <a:t>	</a:t>
            </a:r>
            <a:r>
              <a:rPr lang="tr-TR" sz="2400" u="sng" dirty="0" err="1" smtClean="0"/>
              <a:t>Subjektif</a:t>
            </a:r>
            <a:r>
              <a:rPr lang="tr-TR" sz="2400" dirty="0" smtClean="0"/>
              <a:t> </a:t>
            </a:r>
            <a:r>
              <a:rPr lang="tr-TR" sz="2400" dirty="0"/>
              <a:t>yargı içeren alanlar daha fazla</a:t>
            </a:r>
          </a:p>
          <a:p>
            <a:r>
              <a:rPr lang="tr-TR" sz="2400" dirty="0"/>
              <a:t>	</a:t>
            </a:r>
            <a:endParaRPr lang="tr-TR" sz="2400" dirty="0" smtClean="0"/>
          </a:p>
          <a:p>
            <a:r>
              <a:rPr lang="tr-TR" sz="2400" dirty="0"/>
              <a:t>	</a:t>
            </a:r>
            <a:r>
              <a:rPr lang="tr-TR" sz="2400" dirty="0" smtClean="0"/>
              <a:t>Daha </a:t>
            </a:r>
            <a:r>
              <a:rPr lang="tr-TR" sz="2400" dirty="0"/>
              <a:t>fazla </a:t>
            </a:r>
            <a:r>
              <a:rPr lang="tr-TR" sz="2400" u="sng" dirty="0"/>
              <a:t>Nitel</a:t>
            </a:r>
            <a:r>
              <a:rPr lang="tr-TR" sz="2400" dirty="0"/>
              <a:t> Açıklamalar içermekte</a:t>
            </a:r>
          </a:p>
          <a:p>
            <a:endParaRPr lang="tr-TR" sz="2000" dirty="0" smtClean="0">
              <a:solidFill>
                <a:srgbClr val="595959"/>
              </a:solidFill>
              <a:latin typeface="Times New Roman" panose="02020603050405020304" pitchFamily="18" charset="0"/>
              <a:cs typeface="Times New Roman" panose="02020603050405020304" pitchFamily="18"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39353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711528" y="2085348"/>
            <a:ext cx="7351891" cy="4524315"/>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400" dirty="0"/>
              <a:t>Başta Yatırımcılar</a:t>
            </a:r>
            <a:r>
              <a:rPr lang="en-US" sz="2400" dirty="0"/>
              <a:t>,</a:t>
            </a:r>
            <a:r>
              <a:rPr lang="tr-TR" sz="2400" dirty="0"/>
              <a:t> ve Finansal Analistler olmak üzere kullanıcılar denetçilerden daha fazla bilgi talep etmeye başladılar.</a:t>
            </a:r>
            <a:endParaRPr lang="en-US" sz="2400" dirty="0"/>
          </a:p>
          <a:p>
            <a:pPr marL="171450" indent="-171450" algn="just">
              <a:buClr>
                <a:srgbClr val="D1493B"/>
              </a:buClr>
              <a:buFont typeface="Wingdings" pitchFamily="2" charset="2"/>
              <a:buChar char="ü"/>
            </a:pPr>
            <a:endParaRPr lang="en-US" sz="2400" dirty="0"/>
          </a:p>
          <a:p>
            <a:pPr marL="171450" indent="-171450" algn="just">
              <a:buClr>
                <a:srgbClr val="D1493B"/>
              </a:buClr>
              <a:buFont typeface="Wingdings" pitchFamily="2" charset="2"/>
              <a:buChar char="ü"/>
            </a:pPr>
            <a:r>
              <a:rPr lang="tr-TR" sz="2400" dirty="0"/>
              <a:t>2000 </a:t>
            </a:r>
            <a:r>
              <a:rPr lang="tr-TR" sz="2400" dirty="0" err="1"/>
              <a:t>li</a:t>
            </a:r>
            <a:r>
              <a:rPr lang="tr-TR" sz="2400" dirty="0"/>
              <a:t> yıllarda yaşanan  finansal skandallar ve global finansal kriz</a:t>
            </a:r>
          </a:p>
          <a:p>
            <a:pPr algn="just">
              <a:buClr>
                <a:srgbClr val="D1493B"/>
              </a:buClr>
            </a:pPr>
            <a:r>
              <a:rPr lang="tr-TR" sz="2400" dirty="0"/>
              <a:t>          - </a:t>
            </a:r>
            <a:r>
              <a:rPr lang="tr-TR" sz="2400" dirty="0" smtClean="0"/>
              <a:t> denetim </a:t>
            </a:r>
            <a:r>
              <a:rPr lang="tr-TR" sz="2400" dirty="0"/>
              <a:t>kalitesini</a:t>
            </a:r>
          </a:p>
          <a:p>
            <a:pPr algn="just">
              <a:buClr>
                <a:srgbClr val="D1493B"/>
              </a:buClr>
            </a:pPr>
            <a:r>
              <a:rPr lang="tr-TR" sz="2400" dirty="0"/>
              <a:t>          - denetimin ürettiği değeri (</a:t>
            </a:r>
            <a:r>
              <a:rPr lang="tr-TR" sz="2400" dirty="0" err="1"/>
              <a:t>value</a:t>
            </a:r>
            <a:r>
              <a:rPr lang="tr-TR" sz="2400" dirty="0"/>
              <a:t>) ve ihtiyaca uygunluğunu/</a:t>
            </a:r>
            <a:r>
              <a:rPr lang="tr-TR" sz="2400" dirty="0" err="1"/>
              <a:t>ilgililiğini</a:t>
            </a:r>
            <a:r>
              <a:rPr lang="tr-TR" sz="2400" dirty="0"/>
              <a:t> (</a:t>
            </a:r>
            <a:r>
              <a:rPr lang="tr-TR" sz="2400" dirty="0" err="1"/>
              <a:t>relevance</a:t>
            </a:r>
            <a:r>
              <a:rPr lang="tr-TR" sz="2400" dirty="0"/>
              <a:t>) daha fazla tartışılmasına neden oldu.</a:t>
            </a:r>
          </a:p>
          <a:p>
            <a:pPr algn="just">
              <a:buClr>
                <a:srgbClr val="D1493B"/>
              </a:buClr>
            </a:pPr>
            <a:r>
              <a:rPr lang="tr-TR" sz="2400" dirty="0"/>
              <a:t>DENETÇİ raporunun sembolik bir değeri var ya İLETİŞİMSEL </a:t>
            </a:r>
            <a:r>
              <a:rPr lang="tr-TR" sz="2400" dirty="0" smtClean="0"/>
              <a:t>DEĞERİ</a:t>
            </a:r>
            <a:endParaRPr lang="tr-TR" sz="2400" dirty="0"/>
          </a:p>
        </p:txBody>
      </p:sp>
      <p:sp>
        <p:nvSpPr>
          <p:cNvPr id="25" name="Subtitle 2"/>
          <p:cNvSpPr txBox="1">
            <a:spLocks/>
          </p:cNvSpPr>
          <p:nvPr/>
        </p:nvSpPr>
        <p:spPr>
          <a:xfrm>
            <a:off x="683568" y="205496"/>
            <a:ext cx="7632848" cy="13633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spc="-150" dirty="0" err="1" smtClean="0">
                <a:solidFill>
                  <a:schemeClr val="tx1">
                    <a:lumMod val="65000"/>
                    <a:lumOff val="35000"/>
                  </a:schemeClr>
                </a:solidFill>
                <a:latin typeface="+mj-lt"/>
                <a:ea typeface="Franchise" pitchFamily="49" charset="0"/>
              </a:rPr>
              <a:t>Denetçi</a:t>
            </a:r>
            <a:r>
              <a:rPr lang="en-US" sz="4000" b="1" spc="-150" dirty="0" smtClean="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Raporlarında</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Değişim</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Neden</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Gerekli</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Görüldü</a:t>
            </a:r>
            <a:r>
              <a:rPr lang="en-US" sz="4000" b="1" spc="-150" dirty="0">
                <a:solidFill>
                  <a:schemeClr val="tx1">
                    <a:lumMod val="65000"/>
                    <a:lumOff val="35000"/>
                  </a:schemeClr>
                </a:solidFill>
                <a:latin typeface="+mj-lt"/>
                <a:ea typeface="Franchise" pitchFamily="49" charset="0"/>
              </a:rPr>
              <a:t>?</a:t>
            </a:r>
            <a:endParaRPr lang="en-US" sz="4000" b="1" spc="-150" dirty="0" smtClean="0">
              <a:solidFill>
                <a:schemeClr val="tx1">
                  <a:lumMod val="65000"/>
                  <a:lumOff val="35000"/>
                </a:schemeClr>
              </a:solidFill>
              <a:latin typeface="+mj-lt"/>
              <a:ea typeface="Franchise" pitchFamily="49" charset="0"/>
            </a:endParaRPr>
          </a:p>
        </p:txBody>
      </p:sp>
      <p:sp>
        <p:nvSpPr>
          <p:cNvPr id="59" name="TextBox 58"/>
          <p:cNvSpPr txBox="1"/>
          <p:nvPr/>
        </p:nvSpPr>
        <p:spPr>
          <a:xfrm>
            <a:off x="1383231" y="1542380"/>
            <a:ext cx="6652228" cy="523220"/>
          </a:xfrm>
          <a:prstGeom prst="rect">
            <a:avLst/>
          </a:prstGeom>
          <a:noFill/>
        </p:spPr>
        <p:txBody>
          <a:bodyPr wrap="square" rtlCol="0">
            <a:spAutoFit/>
          </a:bodyPr>
          <a:lstStyle/>
          <a:p>
            <a:r>
              <a:rPr lang="tr-TR" sz="2800" dirty="0" smtClean="0">
                <a:solidFill>
                  <a:srgbClr val="C00000"/>
                </a:solidFill>
              </a:rPr>
              <a:t>FİNANSAL KRİZLE BİRLİKTE</a:t>
            </a:r>
            <a:r>
              <a:rPr lang="en-US" sz="1600" dirty="0" smtClean="0">
                <a:solidFill>
                  <a:srgbClr val="595959"/>
                </a:solidFill>
              </a:rPr>
              <a:t>; </a:t>
            </a:r>
            <a:endParaRPr lang="en-US" sz="1600" b="1" dirty="0">
              <a:solidFill>
                <a:srgbClr val="595959"/>
              </a:solidFill>
              <a:latin typeface="Signika Negative" pitchFamily="2"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295855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
                                            <p:txEl>
                                              <p:pRg st="2" end="2"/>
                                            </p:txEl>
                                          </p:spTgt>
                                        </p:tgtEl>
                                        <p:attrNameLst>
                                          <p:attrName>style.visibility</p:attrName>
                                        </p:attrNameLst>
                                      </p:cBhvr>
                                      <p:to>
                                        <p:strVal val="visible"/>
                                      </p:to>
                                    </p:set>
                                    <p:animEffect transition="in" filter="fade">
                                      <p:cBhvr>
                                        <p:cTn id="15" dur="500"/>
                                        <p:tgtEl>
                                          <p:spTgt spid="2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Effect transition="in" filter="fade">
                                      <p:cBhvr>
                                        <p:cTn id="19" dur="500"/>
                                        <p:tgtEl>
                                          <p:spTgt spid="2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
                                            <p:txEl>
                                              <p:pRg st="4" end="4"/>
                                            </p:txEl>
                                          </p:spTgt>
                                        </p:tgtEl>
                                        <p:attrNameLst>
                                          <p:attrName>style.visibility</p:attrName>
                                        </p:attrNameLst>
                                      </p:cBhvr>
                                      <p:to>
                                        <p:strVal val="visible"/>
                                      </p:to>
                                    </p:set>
                                    <p:animEffect transition="in" filter="fade">
                                      <p:cBhvr>
                                        <p:cTn id="24" dur="500"/>
                                        <p:tgtEl>
                                          <p:spTgt spid="2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6">
                                            <p:txEl>
                                              <p:pRg st="5" end="5"/>
                                            </p:txEl>
                                          </p:spTgt>
                                        </p:tgtEl>
                                        <p:attrNameLst>
                                          <p:attrName>style.visibility</p:attrName>
                                        </p:attrNameLst>
                                      </p:cBhvr>
                                      <p:to>
                                        <p:strVal val="visible"/>
                                      </p:to>
                                    </p:set>
                                    <p:animEffect transition="in" filter="fade">
                                      <p:cBhvr>
                                        <p:cTn id="29" dur="500"/>
                                        <p:tgtEl>
                                          <p:spTgt spid="26">
                                            <p:txEl>
                                              <p:pRg st="5" end="5"/>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fade">
                                      <p:cBhvr>
                                        <p:cTn id="3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054227" y="1916832"/>
            <a:ext cx="7402932" cy="5047536"/>
          </a:xfrm>
          <a:prstGeom prst="rect">
            <a:avLst/>
          </a:prstGeom>
          <a:noFill/>
        </p:spPr>
        <p:txBody>
          <a:bodyPr wrap="square" rtlCol="0">
            <a:spAutoFit/>
          </a:bodyPr>
          <a:lstStyle/>
          <a:p>
            <a:pPr marL="171450" indent="-171450" algn="just">
              <a:buClr>
                <a:srgbClr val="D1493B"/>
              </a:buClr>
              <a:buFont typeface="Wingdings" pitchFamily="2" charset="2"/>
              <a:buChar char="ü"/>
            </a:pPr>
            <a:r>
              <a:rPr lang="tr-TR" sz="2800" dirty="0"/>
              <a:t>Beklentiler açığı/farklılığı (</a:t>
            </a:r>
            <a:r>
              <a:rPr lang="tr-TR" sz="2800" dirty="0" err="1"/>
              <a:t>expectations</a:t>
            </a:r>
            <a:r>
              <a:rPr lang="tr-TR" sz="2800" dirty="0"/>
              <a:t> </a:t>
            </a:r>
            <a:r>
              <a:rPr lang="tr-TR" sz="2800" dirty="0" err="1"/>
              <a:t>gap</a:t>
            </a:r>
            <a:r>
              <a:rPr lang="tr-TR" sz="2800" dirty="0"/>
              <a:t>)</a:t>
            </a:r>
          </a:p>
          <a:p>
            <a:pPr marL="285750" indent="-285750" algn="just">
              <a:buClr>
                <a:srgbClr val="D1493B"/>
              </a:buClr>
              <a:buFont typeface="Arial" panose="020B0604020202020204" pitchFamily="34" charset="0"/>
              <a:buChar char="•"/>
            </a:pPr>
            <a:r>
              <a:rPr lang="tr-TR" sz="2800" dirty="0"/>
              <a:t>Kısaca denetçinin görev ve sorumlulukları üzerine kullanıcıların ve denetçilerin kanaatleri arasındaki fark</a:t>
            </a:r>
          </a:p>
          <a:p>
            <a:pPr marL="285750" indent="-285750" algn="just">
              <a:buClr>
                <a:srgbClr val="D1493B"/>
              </a:buClr>
              <a:buFont typeface="Arial" panose="020B0604020202020204" pitchFamily="34" charset="0"/>
              <a:buChar char="•"/>
            </a:pPr>
            <a:r>
              <a:rPr lang="tr-TR" sz="2800" dirty="0"/>
              <a:t>Daha çok denetimin niteliği (kapsam, amaçları ve yapısal sınırlamaları gibi) üzerine yanlış anlamadan kaynaklandığı </a:t>
            </a:r>
          </a:p>
          <a:p>
            <a:pPr marL="171450" indent="-171450" algn="just">
              <a:buClr>
                <a:srgbClr val="D1493B"/>
              </a:buClr>
              <a:buFont typeface="Wingdings" pitchFamily="2" charset="2"/>
              <a:buChar char="ü"/>
            </a:pPr>
            <a:r>
              <a:rPr lang="tr-TR" sz="2800" dirty="0"/>
              <a:t>Bilgi açığı (</a:t>
            </a:r>
            <a:r>
              <a:rPr lang="tr-TR" sz="2800" dirty="0" err="1"/>
              <a:t>information</a:t>
            </a:r>
            <a:r>
              <a:rPr lang="tr-TR" sz="2800" dirty="0"/>
              <a:t> </a:t>
            </a:r>
            <a:r>
              <a:rPr lang="tr-TR" sz="2800" dirty="0" err="1"/>
              <a:t>gap</a:t>
            </a:r>
            <a:r>
              <a:rPr lang="tr-TR" sz="2800" dirty="0"/>
              <a:t>)</a:t>
            </a:r>
          </a:p>
          <a:p>
            <a:pPr marL="285750" indent="-285750" algn="just">
              <a:buClr>
                <a:srgbClr val="D1493B"/>
              </a:buClr>
              <a:buFont typeface="Arial" panose="020B0604020202020204" pitchFamily="34" charset="0"/>
              <a:buChar char="•"/>
            </a:pPr>
            <a:r>
              <a:rPr lang="tr-TR" sz="2800" dirty="0"/>
              <a:t>Kullanıcın karar alabilmek için ihtiyacı olduğuna inandığı bilgi ile mevcut olan erişime açık olan bilgi arasındaki </a:t>
            </a:r>
            <a:r>
              <a:rPr lang="tr-TR" sz="2800" dirty="0" smtClean="0"/>
              <a:t>fark</a:t>
            </a:r>
            <a:endParaRPr lang="en-US" sz="1400" dirty="0">
              <a:solidFill>
                <a:srgbClr val="595959"/>
              </a:solidFill>
              <a:latin typeface="Times New Roman" panose="02020603050405020304" pitchFamily="18" charset="0"/>
              <a:cs typeface="Times New Roman" panose="02020603050405020304" pitchFamily="18" charset="0"/>
            </a:endParaRPr>
          </a:p>
          <a:p>
            <a:pPr>
              <a:buClr>
                <a:srgbClr val="D1493B"/>
              </a:buClr>
            </a:pPr>
            <a:r>
              <a:rPr lang="tr-TR" sz="1400" dirty="0" smtClean="0">
                <a:solidFill>
                  <a:srgbClr val="595959"/>
                </a:solidFill>
                <a:latin typeface="Times New Roman" panose="02020603050405020304" pitchFamily="18" charset="0"/>
                <a:cs typeface="Times New Roman" panose="02020603050405020304" pitchFamily="18" charset="0"/>
              </a:rPr>
              <a:t> </a:t>
            </a:r>
            <a:endParaRPr lang="en-US" sz="14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755576" y="337091"/>
            <a:ext cx="7704856" cy="1179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500" b="1" spc="-150" dirty="0" err="1" smtClean="0">
                <a:solidFill>
                  <a:schemeClr val="tx1">
                    <a:lumMod val="65000"/>
                    <a:lumOff val="35000"/>
                  </a:schemeClr>
                </a:solidFill>
                <a:latin typeface="+mj-lt"/>
                <a:ea typeface="Franchise" pitchFamily="49" charset="0"/>
              </a:rPr>
              <a:t>Denetçi</a:t>
            </a:r>
            <a:r>
              <a:rPr lang="en-US" sz="3500" b="1" spc="-150" dirty="0" smtClean="0">
                <a:solidFill>
                  <a:schemeClr val="tx1">
                    <a:lumMod val="65000"/>
                    <a:lumOff val="35000"/>
                  </a:schemeClr>
                </a:solidFill>
                <a:latin typeface="+mj-lt"/>
                <a:ea typeface="Franchise" pitchFamily="49" charset="0"/>
              </a:rPr>
              <a:t> </a:t>
            </a:r>
            <a:r>
              <a:rPr lang="en-US" sz="3500" b="1" spc="-150" dirty="0" err="1">
                <a:solidFill>
                  <a:schemeClr val="tx1">
                    <a:lumMod val="65000"/>
                    <a:lumOff val="35000"/>
                  </a:schemeClr>
                </a:solidFill>
                <a:latin typeface="+mj-lt"/>
                <a:ea typeface="Franchise" pitchFamily="49" charset="0"/>
              </a:rPr>
              <a:t>Raporlarında</a:t>
            </a:r>
            <a:r>
              <a:rPr lang="en-US" sz="3500" b="1" spc="-150" dirty="0">
                <a:solidFill>
                  <a:schemeClr val="tx1">
                    <a:lumMod val="65000"/>
                    <a:lumOff val="35000"/>
                  </a:schemeClr>
                </a:solidFill>
                <a:latin typeface="+mj-lt"/>
                <a:ea typeface="Franchise" pitchFamily="49" charset="0"/>
              </a:rPr>
              <a:t> </a:t>
            </a:r>
            <a:r>
              <a:rPr lang="en-US" sz="3500" b="1" spc="-150" dirty="0" err="1">
                <a:solidFill>
                  <a:schemeClr val="tx1">
                    <a:lumMod val="65000"/>
                    <a:lumOff val="35000"/>
                  </a:schemeClr>
                </a:solidFill>
                <a:latin typeface="+mj-lt"/>
                <a:ea typeface="Franchise" pitchFamily="49" charset="0"/>
              </a:rPr>
              <a:t>Değişim</a:t>
            </a:r>
            <a:r>
              <a:rPr lang="en-US" sz="3500" b="1" spc="-150" dirty="0">
                <a:solidFill>
                  <a:schemeClr val="tx1">
                    <a:lumMod val="65000"/>
                    <a:lumOff val="35000"/>
                  </a:schemeClr>
                </a:solidFill>
                <a:latin typeface="+mj-lt"/>
                <a:ea typeface="Franchise" pitchFamily="49" charset="0"/>
              </a:rPr>
              <a:t> </a:t>
            </a:r>
            <a:r>
              <a:rPr lang="en-US" sz="3500" b="1" spc="-150" dirty="0" err="1">
                <a:solidFill>
                  <a:schemeClr val="tx1">
                    <a:lumMod val="65000"/>
                    <a:lumOff val="35000"/>
                  </a:schemeClr>
                </a:solidFill>
                <a:latin typeface="+mj-lt"/>
                <a:ea typeface="Franchise" pitchFamily="49" charset="0"/>
              </a:rPr>
              <a:t>Neden</a:t>
            </a:r>
            <a:r>
              <a:rPr lang="en-US" sz="3500" b="1" spc="-150" dirty="0">
                <a:solidFill>
                  <a:schemeClr val="tx1">
                    <a:lumMod val="65000"/>
                    <a:lumOff val="35000"/>
                  </a:schemeClr>
                </a:solidFill>
                <a:latin typeface="+mj-lt"/>
                <a:ea typeface="Franchise" pitchFamily="49" charset="0"/>
              </a:rPr>
              <a:t> </a:t>
            </a:r>
            <a:r>
              <a:rPr lang="en-US" sz="3500" b="1" spc="-150" dirty="0" err="1">
                <a:solidFill>
                  <a:schemeClr val="tx1">
                    <a:lumMod val="65000"/>
                    <a:lumOff val="35000"/>
                  </a:schemeClr>
                </a:solidFill>
                <a:latin typeface="+mj-lt"/>
                <a:ea typeface="Franchise" pitchFamily="49" charset="0"/>
              </a:rPr>
              <a:t>Gerekli</a:t>
            </a:r>
            <a:r>
              <a:rPr lang="en-US" sz="3500" b="1" spc="-150" dirty="0">
                <a:solidFill>
                  <a:schemeClr val="tx1">
                    <a:lumMod val="65000"/>
                    <a:lumOff val="35000"/>
                  </a:schemeClr>
                </a:solidFill>
                <a:latin typeface="+mj-lt"/>
                <a:ea typeface="Franchise" pitchFamily="49" charset="0"/>
              </a:rPr>
              <a:t> </a:t>
            </a:r>
            <a:r>
              <a:rPr lang="en-US" sz="3500" b="1" spc="-150" dirty="0" err="1">
                <a:solidFill>
                  <a:schemeClr val="tx1">
                    <a:lumMod val="65000"/>
                    <a:lumOff val="35000"/>
                  </a:schemeClr>
                </a:solidFill>
                <a:latin typeface="+mj-lt"/>
                <a:ea typeface="Franchise" pitchFamily="49" charset="0"/>
              </a:rPr>
              <a:t>Görüldü</a:t>
            </a:r>
            <a:r>
              <a:rPr lang="en-US" sz="3500" b="1" spc="-150" dirty="0">
                <a:solidFill>
                  <a:schemeClr val="tx1">
                    <a:lumMod val="65000"/>
                    <a:lumOff val="35000"/>
                  </a:schemeClr>
                </a:solidFill>
                <a:latin typeface="+mj-lt"/>
                <a:ea typeface="Franchise" pitchFamily="49" charset="0"/>
              </a:rPr>
              <a:t>?</a:t>
            </a:r>
            <a:endParaRPr lang="en-US" sz="3500" b="1" spc="-150" dirty="0" smtClean="0">
              <a:solidFill>
                <a:schemeClr val="tx1">
                  <a:lumMod val="65000"/>
                  <a:lumOff val="35000"/>
                </a:schemeClr>
              </a:solidFill>
              <a:latin typeface="+mj-lt"/>
              <a:ea typeface="Franchise" pitchFamily="49" charset="0"/>
            </a:endParaRPr>
          </a:p>
        </p:txBody>
      </p:sp>
      <p:sp>
        <p:nvSpPr>
          <p:cNvPr id="59" name="TextBox 58"/>
          <p:cNvSpPr txBox="1"/>
          <p:nvPr/>
        </p:nvSpPr>
        <p:spPr>
          <a:xfrm>
            <a:off x="1619672" y="1464632"/>
            <a:ext cx="6652228" cy="523220"/>
          </a:xfrm>
          <a:prstGeom prst="rect">
            <a:avLst/>
          </a:prstGeom>
          <a:noFill/>
        </p:spPr>
        <p:txBody>
          <a:bodyPr wrap="square" rtlCol="0">
            <a:spAutoFit/>
          </a:bodyPr>
          <a:lstStyle/>
          <a:p>
            <a:r>
              <a:rPr lang="tr-TR" sz="2800" dirty="0">
                <a:solidFill>
                  <a:srgbClr val="FF0000"/>
                </a:solidFill>
              </a:rPr>
              <a:t>Teorik olarak</a:t>
            </a:r>
            <a:r>
              <a:rPr lang="en-US" sz="2800" dirty="0" smtClean="0">
                <a:solidFill>
                  <a:srgbClr val="FF0000"/>
                </a:solidFill>
              </a:rPr>
              <a:t>; </a:t>
            </a:r>
            <a:endParaRPr lang="en-US" sz="2800" b="1" dirty="0">
              <a:solidFill>
                <a:srgbClr val="FF0000"/>
              </a:solidFill>
              <a:latin typeface="Signika Negative" pitchFamily="2"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78864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Effect transition="in" filter="fade">
                                      <p:cBhvr>
                                        <p:cTn id="31" dur="500"/>
                                        <p:tgtEl>
                                          <p:spTgt spid="26">
                                            <p:txEl>
                                              <p:pRg st="4" end="4"/>
                                            </p:tx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xEl>
                                              <p:pRg st="5" end="5"/>
                                            </p:txEl>
                                          </p:spTgt>
                                        </p:tgtEl>
                                        <p:attrNameLst>
                                          <p:attrName>style.visibility</p:attrName>
                                        </p:attrNameLst>
                                      </p:cBhvr>
                                      <p:to>
                                        <p:strVal val="visible"/>
                                      </p:to>
                                    </p:set>
                                    <p:animEffect transition="in" filter="fade">
                                      <p:cBhvr>
                                        <p:cTn id="35" dur="500"/>
                                        <p:tgtEl>
                                          <p:spTgt spid="26">
                                            <p:txEl>
                                              <p:pRg st="5" end="5"/>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P spid="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187624" y="2204864"/>
            <a:ext cx="7056784" cy="3200876"/>
          </a:xfrm>
          <a:prstGeom prst="rect">
            <a:avLst/>
          </a:prstGeom>
          <a:noFill/>
        </p:spPr>
        <p:txBody>
          <a:bodyPr wrap="square" rtlCol="0">
            <a:spAutoFit/>
          </a:bodyPr>
          <a:lstStyle/>
          <a:p>
            <a:pPr marL="171450" indent="-171450">
              <a:buClr>
                <a:srgbClr val="D1493B"/>
              </a:buClr>
              <a:buFont typeface="Wingdings" pitchFamily="2" charset="2"/>
              <a:buChar char="ü"/>
            </a:pPr>
            <a:r>
              <a:rPr lang="tr-TR" sz="3000" dirty="0"/>
              <a:t>ABD </a:t>
            </a:r>
          </a:p>
          <a:p>
            <a:pPr marL="171450" indent="-171450">
              <a:buClr>
                <a:srgbClr val="D1493B"/>
              </a:buClr>
              <a:buFont typeface="Wingdings" pitchFamily="2" charset="2"/>
              <a:buChar char="ü"/>
            </a:pPr>
            <a:r>
              <a:rPr lang="tr-TR" sz="3000" dirty="0"/>
              <a:t>Avrupa Birliği</a:t>
            </a:r>
          </a:p>
          <a:p>
            <a:pPr marL="171450" indent="-171450">
              <a:buClr>
                <a:srgbClr val="D1493B"/>
              </a:buClr>
              <a:buFont typeface="Wingdings" pitchFamily="2" charset="2"/>
              <a:buChar char="ü"/>
            </a:pPr>
            <a:r>
              <a:rPr lang="tr-TR" sz="3000" dirty="0"/>
              <a:t>İngiltere </a:t>
            </a:r>
          </a:p>
          <a:p>
            <a:pPr>
              <a:buClr>
                <a:srgbClr val="D1493B"/>
              </a:buClr>
            </a:pPr>
            <a:endParaRPr lang="tr-TR" sz="3000" dirty="0"/>
          </a:p>
          <a:p>
            <a:pPr>
              <a:buClr>
                <a:srgbClr val="D1493B"/>
              </a:buClr>
            </a:pPr>
            <a:r>
              <a:rPr lang="tr-TR" sz="3000" dirty="0"/>
              <a:t>Başta olmak üzere bir çok ülkede başlatılan girişimler</a:t>
            </a:r>
            <a:endParaRPr lang="en-US" sz="3000" dirty="0"/>
          </a:p>
          <a:p>
            <a:pPr>
              <a:buClr>
                <a:srgbClr val="D1493B"/>
              </a:buClr>
            </a:pPr>
            <a:r>
              <a:rPr lang="tr-TR" sz="2200" dirty="0" smtClean="0">
                <a:solidFill>
                  <a:srgbClr val="595959"/>
                </a:solidFill>
                <a:latin typeface="Times New Roman" panose="02020603050405020304" pitchFamily="18" charset="0"/>
                <a:cs typeface="Times New Roman" panose="02020603050405020304" pitchFamily="18" charset="0"/>
              </a:rPr>
              <a:t> </a:t>
            </a:r>
            <a:endParaRPr lang="en-US" sz="2200" dirty="0">
              <a:solidFill>
                <a:srgbClr val="595959"/>
              </a:solidFill>
              <a:latin typeface="Times New Roman" panose="02020603050405020304" pitchFamily="18" charset="0"/>
              <a:cs typeface="Times New Roman" panose="02020603050405020304" pitchFamily="18" charset="0"/>
            </a:endParaRPr>
          </a:p>
        </p:txBody>
      </p:sp>
      <p:sp>
        <p:nvSpPr>
          <p:cNvPr id="25" name="Subtitle 2"/>
          <p:cNvSpPr txBox="1">
            <a:spLocks/>
          </p:cNvSpPr>
          <p:nvPr/>
        </p:nvSpPr>
        <p:spPr>
          <a:xfrm>
            <a:off x="1040918" y="665312"/>
            <a:ext cx="7419514" cy="1323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spc="-150" dirty="0" err="1" smtClean="0">
                <a:solidFill>
                  <a:schemeClr val="tx1">
                    <a:lumMod val="65000"/>
                    <a:lumOff val="35000"/>
                  </a:schemeClr>
                </a:solidFill>
                <a:latin typeface="+mj-lt"/>
                <a:ea typeface="Franchise" pitchFamily="49" charset="0"/>
              </a:rPr>
              <a:t>Denetçi</a:t>
            </a:r>
            <a:r>
              <a:rPr lang="en-US" sz="4000" b="1" spc="-150" dirty="0" smtClean="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Raporlarında</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Değişim</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Neden</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Gerekli</a:t>
            </a:r>
            <a:r>
              <a:rPr lang="en-US" sz="4000" b="1" spc="-150" dirty="0">
                <a:solidFill>
                  <a:schemeClr val="tx1">
                    <a:lumMod val="65000"/>
                    <a:lumOff val="35000"/>
                  </a:schemeClr>
                </a:solidFill>
                <a:latin typeface="+mj-lt"/>
                <a:ea typeface="Franchise" pitchFamily="49" charset="0"/>
              </a:rPr>
              <a:t> </a:t>
            </a:r>
            <a:r>
              <a:rPr lang="en-US" sz="4000" b="1" spc="-150" dirty="0" err="1">
                <a:solidFill>
                  <a:schemeClr val="tx1">
                    <a:lumMod val="65000"/>
                    <a:lumOff val="35000"/>
                  </a:schemeClr>
                </a:solidFill>
                <a:latin typeface="+mj-lt"/>
                <a:ea typeface="Franchise" pitchFamily="49" charset="0"/>
              </a:rPr>
              <a:t>Görüldü</a:t>
            </a:r>
            <a:r>
              <a:rPr lang="en-US" sz="4000" b="1" spc="-150" dirty="0">
                <a:solidFill>
                  <a:schemeClr val="tx1">
                    <a:lumMod val="65000"/>
                    <a:lumOff val="35000"/>
                  </a:schemeClr>
                </a:solidFill>
                <a:latin typeface="+mj-lt"/>
                <a:ea typeface="Franchise" pitchFamily="49" charset="0"/>
              </a:rPr>
              <a:t>?</a:t>
            </a:r>
            <a:endParaRPr lang="en-US" sz="4000" b="1" spc="-150" dirty="0" smtClean="0">
              <a:solidFill>
                <a:schemeClr val="tx1">
                  <a:lumMod val="65000"/>
                  <a:lumOff val="35000"/>
                </a:schemeClr>
              </a:solidFill>
              <a:latin typeface="+mj-lt"/>
              <a:ea typeface="Franchise" pitchFamily="49" charset="0"/>
            </a:endParaRPr>
          </a:p>
        </p:txBody>
      </p:sp>
      <p:sp>
        <p:nvSpPr>
          <p:cNvPr id="8" name="Flowchart: Off-page Connector 7"/>
          <p:cNvSpPr/>
          <p:nvPr/>
        </p:nvSpPr>
        <p:spPr>
          <a:xfrm>
            <a:off x="8518549" y="188640"/>
            <a:ext cx="379264" cy="297731"/>
          </a:xfrm>
          <a:prstGeom prst="flowChartOffpageConnector">
            <a:avLst/>
          </a:prstGeom>
          <a:solidFill>
            <a:srgbClr val="D1493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t>02</a:t>
            </a:r>
            <a:endParaRPr lang="en-US" sz="1200" b="1" dirty="0"/>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459" y="6237312"/>
            <a:ext cx="862354" cy="432048"/>
          </a:xfrm>
          <a:prstGeom prst="rect">
            <a:avLst/>
          </a:prstGeom>
        </p:spPr>
      </p:pic>
    </p:spTree>
    <p:extLst>
      <p:ext uri="{BB962C8B-B14F-4D97-AF65-F5344CB8AC3E}">
        <p14:creationId xmlns:p14="http://schemas.microsoft.com/office/powerpoint/2010/main" val="3610120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xEl>
                                              <p:pRg st="1" end="1"/>
                                            </p:txEl>
                                          </p:spTgt>
                                        </p:tgtEl>
                                        <p:attrNameLst>
                                          <p:attrName>style.visibility</p:attrName>
                                        </p:attrNameLst>
                                      </p:cBhvr>
                                      <p:to>
                                        <p:strVal val="visible"/>
                                      </p:to>
                                    </p:set>
                                    <p:animEffect transition="in" filter="fade">
                                      <p:cBhvr>
                                        <p:cTn id="16" dur="500"/>
                                        <p:tgtEl>
                                          <p:spTgt spid="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xEl>
                                              <p:pRg st="4" end="4"/>
                                            </p:txEl>
                                          </p:spTgt>
                                        </p:tgtEl>
                                        <p:attrNameLst>
                                          <p:attrName>style.visibility</p:attrName>
                                        </p:attrNameLst>
                                      </p:cBhvr>
                                      <p:to>
                                        <p:strVal val="visible"/>
                                      </p:to>
                                    </p:set>
                                    <p:animEffect transition="in" filter="fade">
                                      <p:cBhvr>
                                        <p:cTn id="26" dur="500"/>
                                        <p:tgtEl>
                                          <p:spTgt spid="26">
                                            <p:txEl>
                                              <p:pRg st="4" end="4"/>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6">
                                            <p:txEl>
                                              <p:pRg st="5" end="5"/>
                                            </p:txEl>
                                          </p:spTgt>
                                        </p:tgtEl>
                                        <p:attrNameLst>
                                          <p:attrName>style.visibility</p:attrName>
                                        </p:attrNameLst>
                                      </p:cBhvr>
                                      <p:to>
                                        <p:strVal val="visible"/>
                                      </p:to>
                                    </p:set>
                                    <p:animEffect transition="in" filter="fade">
                                      <p:cBhvr>
                                        <p:cTn id="30" dur="500"/>
                                        <p:tgtEl>
                                          <p:spTgt spid="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5567</TotalTime>
  <Words>2503</Words>
  <Application>Microsoft Office PowerPoint</Application>
  <PresentationFormat>Ekran Gösterisi (4:3)</PresentationFormat>
  <Paragraphs>576</Paragraphs>
  <Slides>57</Slides>
  <Notes>56</Notes>
  <HiddenSlides>0</HiddenSlides>
  <MMClips>0</MMClips>
  <ScaleCrop>false</ScaleCrop>
  <HeadingPairs>
    <vt:vector size="4" baseType="variant">
      <vt:variant>
        <vt:lpstr>Tema</vt:lpstr>
      </vt:variant>
      <vt:variant>
        <vt:i4>1</vt:i4>
      </vt:variant>
      <vt:variant>
        <vt:lpstr>Slayt Başlıkları</vt:lpstr>
      </vt:variant>
      <vt:variant>
        <vt:i4>57</vt:i4>
      </vt:variant>
    </vt:vector>
  </HeadingPairs>
  <TitlesOfParts>
    <vt:vector size="58"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EAMEJIA</dc:creator>
  <cp:lastModifiedBy>userr</cp:lastModifiedBy>
  <cp:revision>380</cp:revision>
  <cp:lastPrinted>2015-08-25T11:57:57Z</cp:lastPrinted>
  <dcterms:created xsi:type="dcterms:W3CDTF">2013-07-23T17:44:34Z</dcterms:created>
  <dcterms:modified xsi:type="dcterms:W3CDTF">2017-06-08T13:00:13Z</dcterms:modified>
</cp:coreProperties>
</file>